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8"/>
  </p:notesMasterIdLst>
  <p:sldIdLst>
    <p:sldId id="258" r:id="rId2"/>
    <p:sldId id="257" r:id="rId3"/>
    <p:sldId id="256" r:id="rId4"/>
    <p:sldId id="259" r:id="rId5"/>
    <p:sldId id="260" r:id="rId6"/>
    <p:sldId id="261" r:id="rId7"/>
    <p:sldId id="262" r:id="rId8"/>
    <p:sldId id="263" r:id="rId9"/>
    <p:sldId id="267" r:id="rId10"/>
    <p:sldId id="288" r:id="rId11"/>
    <p:sldId id="276" r:id="rId12"/>
    <p:sldId id="289" r:id="rId13"/>
    <p:sldId id="291" r:id="rId14"/>
    <p:sldId id="274" r:id="rId15"/>
    <p:sldId id="292" r:id="rId16"/>
    <p:sldId id="29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jpeg>
</file>

<file path=ppt/media/image2.png>
</file>

<file path=ppt/media/image3.png>
</file>

<file path=ppt/media/image4.png>
</file>

<file path=ppt/media/image5.jp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2099CF-BADC-4D82-A598-E067C6A20FDB}" type="datetimeFigureOut">
              <a:rPr lang="en-IN" smtClean="0"/>
              <a:t>30-11-2024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2D5D12-0558-411F-8040-BF1A30D952AA}" type="slidenum">
              <a:rPr lang="en-IN" smtClean="0"/>
              <a:t>‹#›</a:t>
            </a:fld>
            <a:endParaRPr lang="en-IN"/>
          </a:p>
        </p:txBody>
      </p:sp>
    </p:spTree>
    <p:extLst>
      <p:ext uri="{BB962C8B-B14F-4D97-AF65-F5344CB8AC3E}">
        <p14:creationId xmlns:p14="http://schemas.microsoft.com/office/powerpoint/2010/main" val="1591228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C2C7FE47-F30D-4398-A9B2-CFB695874ACF}" type="datetimeFigureOut">
              <a:rPr lang="en-IN" smtClean="0"/>
              <a:t>30-11-2024</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1825334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C7FE47-F30D-4398-A9B2-CFB695874ACF}" type="datetimeFigureOut">
              <a:rPr lang="en-IN" smtClean="0"/>
              <a:t>30-11-2024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2975830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C7FE47-F30D-4398-A9B2-CFB695874ACF}" type="datetimeFigureOut">
              <a:rPr lang="en-IN" smtClean="0"/>
              <a:t>30-11-2024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40775150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C7FE47-F30D-4398-A9B2-CFB695874ACF}" type="datetimeFigureOut">
              <a:rPr lang="en-IN" smtClean="0"/>
              <a:t>30-11-2024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11907-342A-45C1-BE8C-509A66AA9894}"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910641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C7FE47-F30D-4398-A9B2-CFB695874ACF}" type="datetimeFigureOut">
              <a:rPr lang="en-IN" smtClean="0"/>
              <a:t>30-11-2024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13062733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2C7FE47-F30D-4398-A9B2-CFB695874ACF}" type="datetimeFigureOut">
              <a:rPr lang="en-IN" smtClean="0"/>
              <a:t>30-11-2024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25663483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2C7FE47-F30D-4398-A9B2-CFB695874ACF}" type="datetimeFigureOut">
              <a:rPr lang="en-IN" smtClean="0"/>
              <a:t>30-11-2024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29642702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C7FE47-F30D-4398-A9B2-CFB695874ACF}" type="datetimeFigureOut">
              <a:rPr lang="en-IN" smtClean="0"/>
              <a:t>30-11-2024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28036106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C7FE47-F30D-4398-A9B2-CFB695874ACF}" type="datetimeFigureOut">
              <a:rPr lang="en-IN" smtClean="0"/>
              <a:t>30-11-2024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1571111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C7FE47-F30D-4398-A9B2-CFB695874ACF}" type="datetimeFigureOut">
              <a:rPr lang="en-IN" smtClean="0"/>
              <a:t>30-11-2024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31459200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C7FE47-F30D-4398-A9B2-CFB695874ACF}" type="datetimeFigureOut">
              <a:rPr lang="en-IN" smtClean="0"/>
              <a:t>30-11-2024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2278667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2C7FE47-F30D-4398-A9B2-CFB695874ACF}" type="datetimeFigureOut">
              <a:rPr lang="en-IN" smtClean="0"/>
              <a:t>30-11-2024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2917699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C7FE47-F30D-4398-A9B2-CFB695874ACF}" type="datetimeFigureOut">
              <a:rPr lang="en-IN" smtClean="0"/>
              <a:t>30-11-2024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1163865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C7FE47-F30D-4398-A9B2-CFB695874ACF}" type="datetimeFigureOut">
              <a:rPr lang="en-IN" smtClean="0"/>
              <a:t>30-11-2024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3952487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C7FE47-F30D-4398-A9B2-CFB695874ACF}" type="datetimeFigureOut">
              <a:rPr lang="en-IN" smtClean="0"/>
              <a:t>30-11-2024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1350951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C7FE47-F30D-4398-A9B2-CFB695874ACF}" type="datetimeFigureOut">
              <a:rPr lang="en-IN" smtClean="0"/>
              <a:t>30-11-2024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1373173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C7FE47-F30D-4398-A9B2-CFB695874ACF}" type="datetimeFigureOut">
              <a:rPr lang="en-IN" smtClean="0"/>
              <a:t>30-11-2024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C411907-342A-45C1-BE8C-509A66AA9894}" type="slidenum">
              <a:rPr lang="en-IN" smtClean="0"/>
              <a:t>‹#›</a:t>
            </a:fld>
            <a:endParaRPr lang="en-IN"/>
          </a:p>
        </p:txBody>
      </p:sp>
    </p:spTree>
    <p:extLst>
      <p:ext uri="{BB962C8B-B14F-4D97-AF65-F5344CB8AC3E}">
        <p14:creationId xmlns:p14="http://schemas.microsoft.com/office/powerpoint/2010/main" val="14529639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2C7FE47-F30D-4398-A9B2-CFB695874ACF}" type="datetimeFigureOut">
              <a:rPr lang="en-IN" smtClean="0"/>
              <a:t>30-11-2024</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C411907-342A-45C1-BE8C-509A66AA9894}" type="slidenum">
              <a:rPr lang="en-IN" smtClean="0"/>
              <a:t>‹#›</a:t>
            </a:fld>
            <a:endParaRPr lang="en-IN"/>
          </a:p>
        </p:txBody>
      </p:sp>
    </p:spTree>
    <p:extLst>
      <p:ext uri="{BB962C8B-B14F-4D97-AF65-F5344CB8AC3E}">
        <p14:creationId xmlns:p14="http://schemas.microsoft.com/office/powerpoint/2010/main" val="3557257343"/>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20">
          <a:fgClr>
            <a:schemeClr val="bg1"/>
          </a:fgClr>
          <a:bgClr>
            <a:schemeClr val="bg1"/>
          </a:bgClr>
        </a:patt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9D6447A-3245-E225-B166-E256AE55BB3E}"/>
              </a:ext>
            </a:extLst>
          </p:cNvPr>
          <p:cNvSpPr txBox="1"/>
          <p:nvPr/>
        </p:nvSpPr>
        <p:spPr>
          <a:xfrm>
            <a:off x="738194" y="527361"/>
            <a:ext cx="7111844" cy="1077218"/>
          </a:xfrm>
          <a:prstGeom prst="rect">
            <a:avLst/>
          </a:prstGeom>
          <a:noFill/>
        </p:spPr>
        <p:txBody>
          <a:bodyPr wrap="square">
            <a:spAutoFit/>
          </a:bodyPr>
          <a:lstStyle/>
          <a:p>
            <a:pPr algn="ctr"/>
            <a:r>
              <a:rPr lang="en-US" sz="3200" dirty="0">
                <a:solidFill>
                  <a:srgbClr val="FFFF00"/>
                </a:solidFill>
              </a:rPr>
              <a:t>“Enhancing Audio Security Through LSB-Based Steganography”</a:t>
            </a:r>
            <a:endParaRPr lang="en-IN" sz="3200" b="1" cap="none" spc="0" dirty="0">
              <a:ln w="0"/>
              <a:solidFill>
                <a:srgbClr val="FFFF00"/>
              </a:solidFill>
              <a:effectLst>
                <a:reflection blurRad="6350" stA="53000" endA="300" endPos="35500" dir="5400000" sy="-90000" algn="bl" rotWithShape="0"/>
              </a:effectLst>
            </a:endParaRPr>
          </a:p>
        </p:txBody>
      </p:sp>
      <p:pic>
        <p:nvPicPr>
          <p:cNvPr id="8" name="Picture 7">
            <a:extLst>
              <a:ext uri="{FF2B5EF4-FFF2-40B4-BE49-F238E27FC236}">
                <a16:creationId xmlns:a16="http://schemas.microsoft.com/office/drawing/2014/main" id="{EF529915-81A3-DEB2-C855-19D905AE7C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3773" y="2027272"/>
            <a:ext cx="3713716" cy="875431"/>
          </a:xfrm>
          <a:prstGeom prst="rect">
            <a:avLst/>
          </a:prstGeom>
        </p:spPr>
      </p:pic>
      <p:sp>
        <p:nvSpPr>
          <p:cNvPr id="10" name="TextBox 9">
            <a:extLst>
              <a:ext uri="{FF2B5EF4-FFF2-40B4-BE49-F238E27FC236}">
                <a16:creationId xmlns:a16="http://schemas.microsoft.com/office/drawing/2014/main" id="{61E52BA7-F507-910F-AB1C-7DE581E54AA2}"/>
              </a:ext>
            </a:extLst>
          </p:cNvPr>
          <p:cNvSpPr txBox="1"/>
          <p:nvPr/>
        </p:nvSpPr>
        <p:spPr>
          <a:xfrm>
            <a:off x="953854" y="3819388"/>
            <a:ext cx="5343427" cy="2246769"/>
          </a:xfrm>
          <a:prstGeom prst="rect">
            <a:avLst/>
          </a:prstGeom>
          <a:noFill/>
        </p:spPr>
        <p:txBody>
          <a:bodyPr wrap="square">
            <a:spAutoFit/>
          </a:bodyPr>
          <a:lstStyle/>
          <a:p>
            <a:pPr marL="342900" indent="-342900">
              <a:buFontTx/>
              <a:buChar char="-"/>
            </a:pPr>
            <a:r>
              <a:rPr lang="en-IN" sz="2400" b="1" dirty="0"/>
              <a:t>G.V. Sai Trinadh Raju(</a:t>
            </a:r>
            <a:r>
              <a:rPr lang="en-IN" sz="2400" b="1" dirty="0">
                <a:solidFill>
                  <a:srgbClr val="FFFF00"/>
                </a:solidFill>
              </a:rPr>
              <a:t>RO200532</a:t>
            </a:r>
            <a:r>
              <a:rPr lang="en-IN" sz="2400" b="1" dirty="0"/>
              <a:t>)</a:t>
            </a:r>
          </a:p>
          <a:p>
            <a:pPr marL="342900" indent="-342900">
              <a:buFontTx/>
              <a:buChar char="-"/>
            </a:pPr>
            <a:r>
              <a:rPr lang="en-IN" sz="2400" b="1" dirty="0"/>
              <a:t>G. Durga </a:t>
            </a:r>
            <a:r>
              <a:rPr lang="en-IN" sz="2400" b="1" dirty="0" err="1"/>
              <a:t>Sivani</a:t>
            </a:r>
            <a:r>
              <a:rPr lang="en-IN" sz="2400" b="1" dirty="0"/>
              <a:t>(</a:t>
            </a:r>
            <a:r>
              <a:rPr lang="en-IN" sz="2400" b="1" dirty="0">
                <a:solidFill>
                  <a:srgbClr val="FFFF00"/>
                </a:solidFill>
              </a:rPr>
              <a:t>RO200364</a:t>
            </a:r>
            <a:r>
              <a:rPr lang="en-IN" sz="2400" b="1" dirty="0"/>
              <a:t>)</a:t>
            </a:r>
          </a:p>
          <a:p>
            <a:pPr marL="342900" indent="-342900">
              <a:buFontTx/>
              <a:buChar char="-"/>
            </a:pPr>
            <a:r>
              <a:rPr lang="en-IN" sz="2400" b="1" dirty="0"/>
              <a:t>S. Swetha(</a:t>
            </a:r>
            <a:r>
              <a:rPr lang="en-IN" sz="2400" b="1" dirty="0">
                <a:solidFill>
                  <a:srgbClr val="FFFF00"/>
                </a:solidFill>
              </a:rPr>
              <a:t>RO200071</a:t>
            </a:r>
            <a:r>
              <a:rPr lang="en-IN" sz="2400" b="1" dirty="0"/>
              <a:t>)</a:t>
            </a:r>
          </a:p>
          <a:p>
            <a:pPr marL="342900" indent="-342900">
              <a:buFontTx/>
              <a:buChar char="-"/>
            </a:pPr>
            <a:r>
              <a:rPr lang="en-IN" sz="2400" b="1" dirty="0"/>
              <a:t>A. </a:t>
            </a:r>
            <a:r>
              <a:rPr lang="en-IN" sz="2400" b="1" dirty="0" err="1"/>
              <a:t>Sahithi</a:t>
            </a:r>
            <a:r>
              <a:rPr lang="en-IN" sz="2400" b="1" dirty="0"/>
              <a:t> Supriya(</a:t>
            </a:r>
            <a:r>
              <a:rPr lang="en-IN" sz="2400" b="1" dirty="0">
                <a:solidFill>
                  <a:srgbClr val="FFFF00"/>
                </a:solidFill>
              </a:rPr>
              <a:t>RO200888</a:t>
            </a:r>
            <a:r>
              <a:rPr lang="en-IN" sz="2400" b="1" dirty="0"/>
              <a:t>)</a:t>
            </a:r>
          </a:p>
          <a:p>
            <a:pPr marL="342900" indent="-342900">
              <a:buFontTx/>
              <a:buChar char="-"/>
            </a:pPr>
            <a:r>
              <a:rPr lang="en-IN" sz="2400" b="1" dirty="0"/>
              <a:t>K. Bhanu </a:t>
            </a:r>
            <a:r>
              <a:rPr lang="en-IN" sz="2400" b="1" dirty="0" err="1"/>
              <a:t>Samyuktha</a:t>
            </a:r>
            <a:r>
              <a:rPr lang="en-IN" sz="2400" b="1" dirty="0"/>
              <a:t>(</a:t>
            </a:r>
            <a:r>
              <a:rPr lang="en-IN" sz="2400" b="1" dirty="0">
                <a:solidFill>
                  <a:srgbClr val="FFFF00"/>
                </a:solidFill>
              </a:rPr>
              <a:t>RO200290</a:t>
            </a:r>
            <a:r>
              <a:rPr lang="en-IN" sz="2400" b="1" dirty="0"/>
              <a:t>)</a:t>
            </a:r>
          </a:p>
          <a:p>
            <a:endParaRPr lang="en-IN" sz="2000" dirty="0">
              <a:solidFill>
                <a:srgbClr val="FFFF00"/>
              </a:solidFill>
            </a:endParaRPr>
          </a:p>
        </p:txBody>
      </p:sp>
      <p:sp>
        <p:nvSpPr>
          <p:cNvPr id="2" name="TextBox 1">
            <a:extLst>
              <a:ext uri="{FF2B5EF4-FFF2-40B4-BE49-F238E27FC236}">
                <a16:creationId xmlns:a16="http://schemas.microsoft.com/office/drawing/2014/main" id="{72A3C486-B607-94CD-4CA1-22FFCA5F1059}"/>
              </a:ext>
            </a:extLst>
          </p:cNvPr>
          <p:cNvSpPr txBox="1"/>
          <p:nvPr/>
        </p:nvSpPr>
        <p:spPr>
          <a:xfrm>
            <a:off x="6848573" y="4761618"/>
            <a:ext cx="5343427" cy="1877437"/>
          </a:xfrm>
          <a:prstGeom prst="rect">
            <a:avLst/>
          </a:prstGeom>
          <a:noFill/>
        </p:spPr>
        <p:txBody>
          <a:bodyPr wrap="square">
            <a:spAutoFit/>
          </a:bodyPr>
          <a:lstStyle/>
          <a:p>
            <a:pPr marL="342900" indent="-342900">
              <a:buFontTx/>
              <a:buChar char="-"/>
            </a:pPr>
            <a:r>
              <a:rPr lang="en-IN" sz="2400" b="1" dirty="0"/>
              <a:t>Guided  by</a:t>
            </a:r>
          </a:p>
          <a:p>
            <a:r>
              <a:rPr lang="en-IN" sz="2400" b="1" dirty="0"/>
              <a:t>          G. Vijaya Kumari </a:t>
            </a:r>
          </a:p>
          <a:p>
            <a:r>
              <a:rPr lang="en-IN" sz="2400" b="1" dirty="0"/>
              <a:t>           Assistant Professor, ECE</a:t>
            </a:r>
          </a:p>
          <a:p>
            <a:r>
              <a:rPr lang="en-IN" sz="2400" b="1" dirty="0"/>
              <a:t>           RGUKT </a:t>
            </a:r>
            <a:r>
              <a:rPr lang="en-IN" sz="2400" b="1" dirty="0" err="1"/>
              <a:t>Ongole</a:t>
            </a:r>
            <a:endParaRPr lang="en-IN" sz="2400" b="1" dirty="0"/>
          </a:p>
          <a:p>
            <a:endParaRPr lang="en-IN" sz="2000" dirty="0">
              <a:solidFill>
                <a:srgbClr val="FFFF00"/>
              </a:solidFill>
            </a:endParaRPr>
          </a:p>
        </p:txBody>
      </p:sp>
      <p:pic>
        <p:nvPicPr>
          <p:cNvPr id="9" name="Picture 8">
            <a:extLst>
              <a:ext uri="{FF2B5EF4-FFF2-40B4-BE49-F238E27FC236}">
                <a16:creationId xmlns:a16="http://schemas.microsoft.com/office/drawing/2014/main" id="{569A3719-DCAB-974F-BF7B-E069BCF42A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3116" y="-129396"/>
            <a:ext cx="2493035" cy="2156667"/>
          </a:xfrm>
          <a:prstGeom prst="rect">
            <a:avLst/>
          </a:prstGeom>
        </p:spPr>
      </p:pic>
    </p:spTree>
    <p:extLst>
      <p:ext uri="{BB962C8B-B14F-4D97-AF65-F5344CB8AC3E}">
        <p14:creationId xmlns:p14="http://schemas.microsoft.com/office/powerpoint/2010/main" val="1200670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lumMod val="95000"/>
              <a:lumOff val="5000"/>
            </a:schemeClr>
          </a:fgClr>
          <a:bgClr>
            <a:schemeClr val="bg1"/>
          </a:bgClr>
        </a:patt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D00434F-FE9F-20C8-5987-534EB39B0318}"/>
              </a:ext>
            </a:extLst>
          </p:cNvPr>
          <p:cNvSpPr>
            <a:spLocks noGrp="1"/>
          </p:cNvSpPr>
          <p:nvPr>
            <p:ph type="title"/>
          </p:nvPr>
        </p:nvSpPr>
        <p:spPr>
          <a:xfrm>
            <a:off x="665531" y="537826"/>
            <a:ext cx="10515600" cy="940181"/>
          </a:xfrm>
          <a:noFill/>
        </p:spPr>
        <p:txBody>
          <a:bodyPr>
            <a:normAutofit/>
          </a:bodyPr>
          <a:lstStyle/>
          <a:p>
            <a:r>
              <a:rPr lang="en-IN" sz="2800" u="none" strike="noStrike" dirty="0">
                <a:solidFill>
                  <a:srgbClr val="FFFF00"/>
                </a:solidFill>
                <a:effectLst/>
                <a:uFill>
                  <a:solidFill>
                    <a:srgbClr val="000000"/>
                  </a:solidFill>
                </a:uFill>
                <a:latin typeface="Times New Roman" panose="02020603050405020304" pitchFamily="18" charset="0"/>
                <a:ea typeface="Calibri" panose="020F0502020204030204" pitchFamily="34" charset="0"/>
                <a:cs typeface="Times New Roman" panose="02020603050405020304" pitchFamily="18" charset="0"/>
              </a:rPr>
              <a:t>Least significant bit algorithm</a:t>
            </a:r>
            <a:br>
              <a:rPr lang="en-IN" sz="3200" u="none" strike="noStrike" dirty="0">
                <a:solidFill>
                  <a:srgbClr val="FFFF00"/>
                </a:solidFill>
                <a:effectLst/>
                <a:uFill>
                  <a:solidFill>
                    <a:srgbClr val="000000"/>
                  </a:solidFill>
                </a:uFill>
                <a:latin typeface="Times New Roman" panose="02020603050405020304" pitchFamily="18" charset="0"/>
                <a:ea typeface="Calibri" panose="020F0502020204030204" pitchFamily="34" charset="0"/>
                <a:cs typeface="Times New Roman" panose="02020603050405020304" pitchFamily="18" charset="0"/>
              </a:rPr>
            </a:br>
            <a:endParaRPr lang="en-IN" sz="3200" dirty="0">
              <a:solidFill>
                <a:srgbClr val="FFFF00"/>
              </a:solidFill>
            </a:endParaRPr>
          </a:p>
        </p:txBody>
      </p:sp>
      <p:pic>
        <p:nvPicPr>
          <p:cNvPr id="2" name="Picture 1">
            <a:extLst>
              <a:ext uri="{FF2B5EF4-FFF2-40B4-BE49-F238E27FC236}">
                <a16:creationId xmlns:a16="http://schemas.microsoft.com/office/drawing/2014/main" id="{49E7CD23-015F-DAF8-0981-B396A11124C9}"/>
              </a:ext>
            </a:extLst>
          </p:cNvPr>
          <p:cNvPicPr/>
          <p:nvPr/>
        </p:nvPicPr>
        <p:blipFill>
          <a:blip r:embed="rId2" cstate="print"/>
          <a:srcRect/>
          <a:stretch>
            <a:fillRect/>
          </a:stretch>
        </p:blipFill>
        <p:spPr>
          <a:xfrm>
            <a:off x="6488997" y="2121963"/>
            <a:ext cx="5477069" cy="3041780"/>
          </a:xfrm>
          <a:prstGeom prst="rect">
            <a:avLst/>
          </a:prstGeom>
        </p:spPr>
      </p:pic>
      <p:sp>
        <p:nvSpPr>
          <p:cNvPr id="4" name="TextBox 3">
            <a:extLst>
              <a:ext uri="{FF2B5EF4-FFF2-40B4-BE49-F238E27FC236}">
                <a16:creationId xmlns:a16="http://schemas.microsoft.com/office/drawing/2014/main" id="{0FCCD683-57C7-6733-61D5-535CF92254FB}"/>
              </a:ext>
            </a:extLst>
          </p:cNvPr>
          <p:cNvSpPr txBox="1"/>
          <p:nvPr/>
        </p:nvSpPr>
        <p:spPr>
          <a:xfrm>
            <a:off x="225934" y="1478007"/>
            <a:ext cx="6263063" cy="4031873"/>
          </a:xfrm>
          <a:prstGeom prst="rect">
            <a:avLst/>
          </a:prstGeom>
          <a:noFill/>
        </p:spPr>
        <p:txBody>
          <a:bodyPr wrap="square" rtlCol="0">
            <a:spAutoFit/>
          </a:bodyPr>
          <a:lstStyle/>
          <a:p>
            <a:pPr marL="342900" lvl="0" indent="-342900" fontAlgn="base">
              <a:lnSpc>
                <a:spcPct val="112000"/>
              </a:lnSpc>
              <a:spcAft>
                <a:spcPts val="15"/>
              </a:spcAft>
              <a:buClr>
                <a:srgbClr val="000000"/>
              </a:buClr>
              <a:buSzPts val="1400"/>
              <a:buFont typeface="+mj-lt"/>
              <a:buAutoNum type="arabicPeriod"/>
            </a:pPr>
            <a:r>
              <a:rPr lang="en-IN" sz="2000" u="none" strike="noStrike" dirty="0">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rPr>
              <a:t>In a byte the left most bit is called as Most significant bit (MSB) and the rightmost bit is called as Least significant bit (LSB).</a:t>
            </a:r>
          </a:p>
          <a:p>
            <a:pPr marL="342900" lvl="0" indent="-342900" fontAlgn="base">
              <a:lnSpc>
                <a:spcPct val="112000"/>
              </a:lnSpc>
              <a:spcAft>
                <a:spcPts val="15"/>
              </a:spcAft>
              <a:buClr>
                <a:srgbClr val="000000"/>
              </a:buClr>
              <a:buSzPts val="1400"/>
              <a:buFont typeface="+mj-lt"/>
              <a:buAutoNum type="arabicPeriod"/>
            </a:pPr>
            <a:endParaRPr lang="en-IN" sz="2000" u="none" strike="noStrike" dirty="0">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endParaRPr>
          </a:p>
          <a:p>
            <a:pPr marL="342900" lvl="0" indent="-342900" fontAlgn="base">
              <a:lnSpc>
                <a:spcPct val="112000"/>
              </a:lnSpc>
              <a:spcAft>
                <a:spcPts val="15"/>
              </a:spcAft>
              <a:buClr>
                <a:srgbClr val="000000"/>
              </a:buClr>
              <a:buSzPts val="1400"/>
              <a:buFont typeface="+mj-lt"/>
              <a:buAutoNum type="arabicPeriod"/>
            </a:pPr>
            <a:endParaRPr lang="en-IN" sz="2000" u="none" strike="noStrike" dirty="0">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endParaRPr>
          </a:p>
          <a:p>
            <a:r>
              <a:rPr lang="en-IN" dirty="0"/>
              <a:t>    </a:t>
            </a:r>
            <a:r>
              <a:rPr lang="en-IN" b="1" dirty="0"/>
              <a:t>The audio file is converted into 16-bit PCM. And the Text file</a:t>
            </a:r>
          </a:p>
          <a:p>
            <a:r>
              <a:rPr lang="en-IN" b="1" dirty="0"/>
              <a:t>     is converted into 8-bit binary. The 8-bit binary is replaced in </a:t>
            </a:r>
          </a:p>
          <a:p>
            <a:r>
              <a:rPr lang="en-IN" b="1" dirty="0"/>
              <a:t>     the 16-bit LSB values. Now the binary 16-bit PCM is </a:t>
            </a:r>
          </a:p>
          <a:p>
            <a:r>
              <a:rPr lang="en-IN" b="1" dirty="0"/>
              <a:t>    normalized into audio signal.</a:t>
            </a:r>
          </a:p>
          <a:p>
            <a:endParaRPr lang="en-IN" b="1" dirty="0"/>
          </a:p>
          <a:p>
            <a:endParaRPr lang="en-IN" b="1" dirty="0"/>
          </a:p>
          <a:p>
            <a:r>
              <a:rPr lang="en-IN" b="1" dirty="0"/>
              <a:t>    There is no difference in input Audio file to the Encrypted </a:t>
            </a:r>
          </a:p>
          <a:p>
            <a:r>
              <a:rPr lang="en-IN" b="1" dirty="0"/>
              <a:t>    audio file.  </a:t>
            </a:r>
          </a:p>
        </p:txBody>
      </p:sp>
    </p:spTree>
    <p:extLst>
      <p:ext uri="{BB962C8B-B14F-4D97-AF65-F5344CB8AC3E}">
        <p14:creationId xmlns:p14="http://schemas.microsoft.com/office/powerpoint/2010/main" val="3454765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lumMod val="95000"/>
              <a:lumOff val="5000"/>
            </a:schemeClr>
          </a:fgClr>
          <a:bgClr>
            <a:schemeClr val="bg1"/>
          </a:bgClr>
        </a:pattFill>
        <a:effectLst/>
      </p:bgPr>
    </p:bg>
    <p:spTree>
      <p:nvGrpSpPr>
        <p:cNvPr id="1" name="">
          <a:extLst>
            <a:ext uri="{FF2B5EF4-FFF2-40B4-BE49-F238E27FC236}">
              <a16:creationId xmlns:a16="http://schemas.microsoft.com/office/drawing/2014/main" id="{C7361C7F-3C39-0014-181A-23E5816875D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F25572D-4150-1C6D-C345-0C7F9DE681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0430" y="2232817"/>
            <a:ext cx="4672583" cy="2392363"/>
          </a:xfrm>
          <a:prstGeom prst="rect">
            <a:avLst/>
          </a:prstGeom>
        </p:spPr>
      </p:pic>
      <p:sp>
        <p:nvSpPr>
          <p:cNvPr id="6" name="TextBox 5">
            <a:extLst>
              <a:ext uri="{FF2B5EF4-FFF2-40B4-BE49-F238E27FC236}">
                <a16:creationId xmlns:a16="http://schemas.microsoft.com/office/drawing/2014/main" id="{046926F7-72AD-F2F9-0C79-B20C4B191FAC}"/>
              </a:ext>
            </a:extLst>
          </p:cNvPr>
          <p:cNvSpPr txBox="1"/>
          <p:nvPr/>
        </p:nvSpPr>
        <p:spPr>
          <a:xfrm>
            <a:off x="1110636" y="674416"/>
            <a:ext cx="4155038" cy="584775"/>
          </a:xfrm>
          <a:prstGeom prst="rect">
            <a:avLst/>
          </a:prstGeom>
          <a:noFill/>
        </p:spPr>
        <p:txBody>
          <a:bodyPr wrap="square">
            <a:spAutoFit/>
          </a:bodyPr>
          <a:lstStyle/>
          <a:p>
            <a:r>
              <a:rPr lang="en-IN" sz="3200" dirty="0">
                <a:solidFill>
                  <a:srgbClr val="FFFF00"/>
                </a:solidFill>
              </a:rPr>
              <a:t>LEAST SIGNIFICANT BIT</a:t>
            </a:r>
          </a:p>
        </p:txBody>
      </p:sp>
      <p:sp>
        <p:nvSpPr>
          <p:cNvPr id="7" name="TextBox 6">
            <a:extLst>
              <a:ext uri="{FF2B5EF4-FFF2-40B4-BE49-F238E27FC236}">
                <a16:creationId xmlns:a16="http://schemas.microsoft.com/office/drawing/2014/main" id="{C85C44B9-DC71-772D-ADBB-6F1CE0030EA2}"/>
              </a:ext>
            </a:extLst>
          </p:cNvPr>
          <p:cNvSpPr txBox="1"/>
          <p:nvPr/>
        </p:nvSpPr>
        <p:spPr>
          <a:xfrm>
            <a:off x="6786817" y="2038080"/>
            <a:ext cx="4404753" cy="2308324"/>
          </a:xfrm>
          <a:prstGeom prst="rect">
            <a:avLst/>
          </a:prstGeom>
          <a:noFill/>
        </p:spPr>
        <p:txBody>
          <a:bodyPr wrap="square" rtlCol="0">
            <a:spAutoFit/>
          </a:bodyPr>
          <a:lstStyle/>
          <a:p>
            <a:r>
              <a:rPr lang="en-IN" sz="2400" dirty="0"/>
              <a:t>At the decryption end Encrypted file is converted into 16-bit PCM.</a:t>
            </a:r>
          </a:p>
          <a:p>
            <a:r>
              <a:rPr lang="en-IN" sz="2400" dirty="0"/>
              <a:t>Now the LSB bits are retrieved and arranged in 8-bit manner.</a:t>
            </a:r>
          </a:p>
          <a:p>
            <a:r>
              <a:rPr lang="en-IN" sz="2400" dirty="0"/>
              <a:t>8-bit Binary is converted into readable text. </a:t>
            </a:r>
          </a:p>
        </p:txBody>
      </p:sp>
    </p:spTree>
    <p:extLst>
      <p:ext uri="{BB962C8B-B14F-4D97-AF65-F5344CB8AC3E}">
        <p14:creationId xmlns:p14="http://schemas.microsoft.com/office/powerpoint/2010/main" val="1559102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lumMod val="95000"/>
              <a:lumOff val="5000"/>
            </a:schemeClr>
          </a:fgClr>
          <a:bgClr>
            <a:schemeClr val="bg1"/>
          </a:bgClr>
        </a:pattFill>
        <a:effectLst/>
      </p:bgPr>
    </p:bg>
    <p:spTree>
      <p:nvGrpSpPr>
        <p:cNvPr id="1" name="">
          <a:extLst>
            <a:ext uri="{FF2B5EF4-FFF2-40B4-BE49-F238E27FC236}">
              <a16:creationId xmlns:a16="http://schemas.microsoft.com/office/drawing/2014/main" id="{8D23296B-CD78-FF45-F269-70FA472A2F95}"/>
            </a:ext>
          </a:extLst>
        </p:cNvPr>
        <p:cNvGrpSpPr/>
        <p:nvPr/>
      </p:nvGrpSpPr>
      <p:grpSpPr>
        <a:xfrm>
          <a:off x="0" y="0"/>
          <a:ext cx="0" cy="0"/>
          <a:chOff x="0" y="0"/>
          <a:chExt cx="0" cy="0"/>
        </a:xfrm>
      </p:grpSpPr>
      <p:pic>
        <p:nvPicPr>
          <p:cNvPr id="19" name="Picture 18">
            <a:extLst>
              <a:ext uri="{FF2B5EF4-FFF2-40B4-BE49-F238E27FC236}">
                <a16:creationId xmlns:a16="http://schemas.microsoft.com/office/drawing/2014/main" id="{22F7C7FE-7261-8401-E398-B3A729307BC3}"/>
              </a:ext>
            </a:extLst>
          </p:cNvPr>
          <p:cNvPicPr>
            <a:picLocks noChangeAspect="1"/>
          </p:cNvPicPr>
          <p:nvPr/>
        </p:nvPicPr>
        <p:blipFill>
          <a:blip r:embed="rId2">
            <a:extLst>
              <a:ext uri="{28A0092B-C50C-407E-A947-70E740481C1C}">
                <a14:useLocalDpi xmlns:a14="http://schemas.microsoft.com/office/drawing/2010/main" val="0"/>
              </a:ext>
            </a:extLst>
          </a:blip>
          <a:srcRect l="31112" t="1108" r="-6064" b="-1108"/>
          <a:stretch/>
        </p:blipFill>
        <p:spPr>
          <a:xfrm>
            <a:off x="4762500" y="0"/>
            <a:ext cx="8073157" cy="6858000"/>
          </a:xfrm>
          <a:prstGeom prst="rect">
            <a:avLst/>
          </a:prstGeom>
        </p:spPr>
      </p:pic>
      <p:sp>
        <p:nvSpPr>
          <p:cNvPr id="2" name="TextBox 1">
            <a:extLst>
              <a:ext uri="{FF2B5EF4-FFF2-40B4-BE49-F238E27FC236}">
                <a16:creationId xmlns:a16="http://schemas.microsoft.com/office/drawing/2014/main" id="{AB9E2CF9-95AA-0A71-F86E-FE5C42F7E59A}"/>
              </a:ext>
            </a:extLst>
          </p:cNvPr>
          <p:cNvSpPr txBox="1"/>
          <p:nvPr/>
        </p:nvSpPr>
        <p:spPr>
          <a:xfrm>
            <a:off x="785003" y="448574"/>
            <a:ext cx="7254816" cy="461665"/>
          </a:xfrm>
          <a:prstGeom prst="rect">
            <a:avLst/>
          </a:prstGeom>
          <a:noFill/>
        </p:spPr>
        <p:txBody>
          <a:bodyPr wrap="square" rtlCol="0">
            <a:spAutoFit/>
          </a:bodyPr>
          <a:lstStyle/>
          <a:p>
            <a:r>
              <a:rPr lang="en-IN" sz="2400" b="1" dirty="0">
                <a:solidFill>
                  <a:srgbClr val="FFFF00"/>
                </a:solidFill>
              </a:rPr>
              <a:t>Current methodology used in audio steganography</a:t>
            </a:r>
          </a:p>
        </p:txBody>
      </p:sp>
      <p:sp>
        <p:nvSpPr>
          <p:cNvPr id="5" name="TextBox 4">
            <a:extLst>
              <a:ext uri="{FF2B5EF4-FFF2-40B4-BE49-F238E27FC236}">
                <a16:creationId xmlns:a16="http://schemas.microsoft.com/office/drawing/2014/main" id="{581CC527-7AFC-3CB2-405E-CCF6293F9446}"/>
              </a:ext>
            </a:extLst>
          </p:cNvPr>
          <p:cNvSpPr txBox="1"/>
          <p:nvPr/>
        </p:nvSpPr>
        <p:spPr>
          <a:xfrm>
            <a:off x="785003" y="1923697"/>
            <a:ext cx="6392174" cy="1200329"/>
          </a:xfrm>
          <a:prstGeom prst="rect">
            <a:avLst/>
          </a:prstGeom>
          <a:noFill/>
        </p:spPr>
        <p:txBody>
          <a:bodyPr wrap="square" rtlCol="0">
            <a:spAutoFit/>
          </a:bodyPr>
          <a:lstStyle/>
          <a:p>
            <a:pPr marL="285750" indent="-285750">
              <a:buFont typeface="Courier New" panose="02070309020205020404" pitchFamily="49" charset="0"/>
              <a:buChar char="o"/>
            </a:pPr>
            <a:r>
              <a:rPr lang="en-US" dirty="0"/>
              <a:t>It allows confidential information to be securely embedded in everyday audio files without the information being easily detected. </a:t>
            </a:r>
          </a:p>
          <a:p>
            <a:pPr marL="285750" indent="-285750">
              <a:buFont typeface="Courier New" panose="02070309020205020404" pitchFamily="49" charset="0"/>
              <a:buChar char="o"/>
            </a:pPr>
            <a:endParaRPr lang="en-IN" dirty="0"/>
          </a:p>
        </p:txBody>
      </p:sp>
      <p:sp>
        <p:nvSpPr>
          <p:cNvPr id="7" name="TextBox 6">
            <a:extLst>
              <a:ext uri="{FF2B5EF4-FFF2-40B4-BE49-F238E27FC236}">
                <a16:creationId xmlns:a16="http://schemas.microsoft.com/office/drawing/2014/main" id="{DB549935-CB58-E7CC-BA61-11E3751037F9}"/>
              </a:ext>
            </a:extLst>
          </p:cNvPr>
          <p:cNvSpPr txBox="1"/>
          <p:nvPr/>
        </p:nvSpPr>
        <p:spPr>
          <a:xfrm>
            <a:off x="704137" y="3406326"/>
            <a:ext cx="7116793" cy="646331"/>
          </a:xfrm>
          <a:prstGeom prst="rect">
            <a:avLst/>
          </a:prstGeom>
          <a:noFill/>
        </p:spPr>
        <p:txBody>
          <a:bodyPr wrap="square" rtlCol="0">
            <a:spAutoFit/>
          </a:bodyPr>
          <a:lstStyle/>
          <a:p>
            <a:pPr marL="285750" indent="-285750">
              <a:buFont typeface="Courier New" panose="02070309020205020404" pitchFamily="49" charset="0"/>
              <a:buChar char="o"/>
            </a:pPr>
            <a:r>
              <a:rPr lang="en-US" dirty="0"/>
              <a:t>No one can tell that hidden information is present just by listening to the sound. This makes it much harder for attackers to intercept or detect .</a:t>
            </a:r>
            <a:endParaRPr lang="en-IN" dirty="0"/>
          </a:p>
        </p:txBody>
      </p:sp>
      <p:sp>
        <p:nvSpPr>
          <p:cNvPr id="4" name="TextBox 3">
            <a:extLst>
              <a:ext uri="{FF2B5EF4-FFF2-40B4-BE49-F238E27FC236}">
                <a16:creationId xmlns:a16="http://schemas.microsoft.com/office/drawing/2014/main" id="{A671575B-7C5D-E9B2-9C76-C25DC59CB041}"/>
              </a:ext>
            </a:extLst>
          </p:cNvPr>
          <p:cNvSpPr txBox="1"/>
          <p:nvPr/>
        </p:nvSpPr>
        <p:spPr>
          <a:xfrm>
            <a:off x="785003" y="1379835"/>
            <a:ext cx="6097554" cy="369332"/>
          </a:xfrm>
          <a:prstGeom prst="rect">
            <a:avLst/>
          </a:prstGeom>
          <a:noFill/>
        </p:spPr>
        <p:txBody>
          <a:bodyPr wrap="square">
            <a:spAutoFit/>
          </a:bodyPr>
          <a:lstStyle/>
          <a:p>
            <a:r>
              <a:rPr lang="en-IN" dirty="0">
                <a:solidFill>
                  <a:srgbClr val="FFFF00"/>
                </a:solidFill>
              </a:rPr>
              <a:t>Data Protection in Audio Files</a:t>
            </a:r>
            <a:r>
              <a:rPr lang="en-IN" dirty="0"/>
              <a:t>:</a:t>
            </a:r>
          </a:p>
        </p:txBody>
      </p:sp>
      <p:sp>
        <p:nvSpPr>
          <p:cNvPr id="8" name="TextBox 7">
            <a:extLst>
              <a:ext uri="{FF2B5EF4-FFF2-40B4-BE49-F238E27FC236}">
                <a16:creationId xmlns:a16="http://schemas.microsoft.com/office/drawing/2014/main" id="{45E4583C-6FFE-2C75-8AA9-FF719BE2590E}"/>
              </a:ext>
            </a:extLst>
          </p:cNvPr>
          <p:cNvSpPr txBox="1"/>
          <p:nvPr/>
        </p:nvSpPr>
        <p:spPr>
          <a:xfrm>
            <a:off x="785003" y="2939579"/>
            <a:ext cx="6097554" cy="369332"/>
          </a:xfrm>
          <a:prstGeom prst="rect">
            <a:avLst/>
          </a:prstGeom>
          <a:noFill/>
        </p:spPr>
        <p:txBody>
          <a:bodyPr wrap="square">
            <a:spAutoFit/>
          </a:bodyPr>
          <a:lstStyle/>
          <a:p>
            <a:r>
              <a:rPr lang="en-IN" dirty="0">
                <a:solidFill>
                  <a:srgbClr val="FFFF00"/>
                </a:solidFill>
              </a:rPr>
              <a:t>Invisible Data Hiding</a:t>
            </a:r>
            <a:r>
              <a:rPr lang="en-IN" dirty="0"/>
              <a:t>:</a:t>
            </a:r>
          </a:p>
        </p:txBody>
      </p:sp>
      <p:sp>
        <p:nvSpPr>
          <p:cNvPr id="12" name="TextBox 11">
            <a:extLst>
              <a:ext uri="{FF2B5EF4-FFF2-40B4-BE49-F238E27FC236}">
                <a16:creationId xmlns:a16="http://schemas.microsoft.com/office/drawing/2014/main" id="{FF6019F0-C93D-481F-DAAC-3396A1799E4E}"/>
              </a:ext>
            </a:extLst>
          </p:cNvPr>
          <p:cNvSpPr txBox="1"/>
          <p:nvPr/>
        </p:nvSpPr>
        <p:spPr>
          <a:xfrm>
            <a:off x="785003" y="4122133"/>
            <a:ext cx="6097554" cy="369332"/>
          </a:xfrm>
          <a:prstGeom prst="rect">
            <a:avLst/>
          </a:prstGeom>
          <a:noFill/>
        </p:spPr>
        <p:txBody>
          <a:bodyPr wrap="square">
            <a:spAutoFit/>
          </a:bodyPr>
          <a:lstStyle/>
          <a:p>
            <a:r>
              <a:rPr lang="en-IN" dirty="0">
                <a:solidFill>
                  <a:srgbClr val="FFFF00"/>
                </a:solidFill>
              </a:rPr>
              <a:t>Combating Cyber Threats</a:t>
            </a:r>
            <a:r>
              <a:rPr lang="en-IN" dirty="0"/>
              <a:t>:</a:t>
            </a:r>
          </a:p>
        </p:txBody>
      </p:sp>
      <p:sp>
        <p:nvSpPr>
          <p:cNvPr id="13" name="TextBox 12">
            <a:extLst>
              <a:ext uri="{FF2B5EF4-FFF2-40B4-BE49-F238E27FC236}">
                <a16:creationId xmlns:a16="http://schemas.microsoft.com/office/drawing/2014/main" id="{12BD3022-A60F-B980-6FF1-08C28AA0B8F9}"/>
              </a:ext>
            </a:extLst>
          </p:cNvPr>
          <p:cNvSpPr txBox="1"/>
          <p:nvPr/>
        </p:nvSpPr>
        <p:spPr>
          <a:xfrm>
            <a:off x="704137" y="4617256"/>
            <a:ext cx="7116793" cy="923330"/>
          </a:xfrm>
          <a:prstGeom prst="rect">
            <a:avLst/>
          </a:prstGeom>
          <a:noFill/>
        </p:spPr>
        <p:txBody>
          <a:bodyPr wrap="square" rtlCol="0">
            <a:spAutoFit/>
          </a:bodyPr>
          <a:lstStyle/>
          <a:p>
            <a:pPr marL="285750" indent="-285750">
              <a:buFont typeface="Courier New" panose="02070309020205020404" pitchFamily="49" charset="0"/>
              <a:buChar char="o"/>
            </a:pPr>
            <a:r>
              <a:rPr lang="en-US" dirty="0"/>
              <a:t>Using steganography, especially in audio files, offers a novel way to secure communications, ensuring that only the intended recipient can retrieve the hidden information. This strengthens overall cybersecurity.</a:t>
            </a:r>
            <a:endParaRPr lang="en-IN" dirty="0"/>
          </a:p>
        </p:txBody>
      </p:sp>
    </p:spTree>
    <p:extLst>
      <p:ext uri="{BB962C8B-B14F-4D97-AF65-F5344CB8AC3E}">
        <p14:creationId xmlns:p14="http://schemas.microsoft.com/office/powerpoint/2010/main" val="1525061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lumMod val="95000"/>
              <a:lumOff val="5000"/>
            </a:schemeClr>
          </a:fgClr>
          <a:bgClr>
            <a:schemeClr val="bg1"/>
          </a:bgClr>
        </a:pattFill>
        <a:effectLst/>
      </p:bgPr>
    </p:bg>
    <p:spTree>
      <p:nvGrpSpPr>
        <p:cNvPr id="1" name="">
          <a:extLst>
            <a:ext uri="{FF2B5EF4-FFF2-40B4-BE49-F238E27FC236}">
              <a16:creationId xmlns:a16="http://schemas.microsoft.com/office/drawing/2014/main" id="{FF0DD8BE-496F-354F-7B1C-D5D4923E556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E7653D2-1C9D-37F4-3B7E-7F1F0A5757B8}"/>
              </a:ext>
            </a:extLst>
          </p:cNvPr>
          <p:cNvSpPr txBox="1"/>
          <p:nvPr/>
        </p:nvSpPr>
        <p:spPr>
          <a:xfrm>
            <a:off x="733245" y="690113"/>
            <a:ext cx="7953555" cy="461665"/>
          </a:xfrm>
          <a:prstGeom prst="rect">
            <a:avLst/>
          </a:prstGeom>
          <a:noFill/>
        </p:spPr>
        <p:txBody>
          <a:bodyPr wrap="square" rtlCol="0">
            <a:spAutoFit/>
          </a:bodyPr>
          <a:lstStyle/>
          <a:p>
            <a:r>
              <a:rPr lang="en-IN" sz="2400" b="1" dirty="0">
                <a:solidFill>
                  <a:srgbClr val="FFFF00"/>
                </a:solidFill>
              </a:rPr>
              <a:t>Future advancements of audio steganography</a:t>
            </a:r>
            <a:endParaRPr lang="en-IN" b="1" dirty="0">
              <a:solidFill>
                <a:srgbClr val="FFFF00"/>
              </a:solidFill>
            </a:endParaRPr>
          </a:p>
        </p:txBody>
      </p:sp>
      <p:sp>
        <p:nvSpPr>
          <p:cNvPr id="4" name="TextBox 3">
            <a:extLst>
              <a:ext uri="{FF2B5EF4-FFF2-40B4-BE49-F238E27FC236}">
                <a16:creationId xmlns:a16="http://schemas.microsoft.com/office/drawing/2014/main" id="{8CA4F6DB-1A77-2B81-DF4C-6F87EAB4ECF4}"/>
              </a:ext>
            </a:extLst>
          </p:cNvPr>
          <p:cNvSpPr txBox="1"/>
          <p:nvPr/>
        </p:nvSpPr>
        <p:spPr>
          <a:xfrm>
            <a:off x="845390" y="1509623"/>
            <a:ext cx="6366294" cy="3477875"/>
          </a:xfrm>
          <a:prstGeom prst="rect">
            <a:avLst/>
          </a:prstGeom>
          <a:noFill/>
        </p:spPr>
        <p:txBody>
          <a:bodyPr wrap="square" rtlCol="0">
            <a:spAutoFit/>
          </a:bodyPr>
          <a:lstStyle/>
          <a:p>
            <a:pPr marL="285750" indent="-285750">
              <a:buFont typeface="Courier New" panose="02070309020205020404" pitchFamily="49" charset="0"/>
              <a:buChar char="o"/>
            </a:pPr>
            <a:r>
              <a:rPr lang="en-IN" sz="2000" dirty="0"/>
              <a:t>AI Integration: Using machine learning and AI for adaptive, robust embedding techniques. </a:t>
            </a:r>
          </a:p>
          <a:p>
            <a:pPr marL="285750" indent="-285750">
              <a:buFont typeface="Courier New" panose="02070309020205020404" pitchFamily="49" charset="0"/>
              <a:buChar char="o"/>
            </a:pPr>
            <a:r>
              <a:rPr lang="en-IN" sz="2000" dirty="0"/>
              <a:t>Real-time Applications: Developing real-time secure communication systems.</a:t>
            </a:r>
          </a:p>
          <a:p>
            <a:pPr marL="285750" indent="-285750">
              <a:buFont typeface="Courier New" panose="02070309020205020404" pitchFamily="49" charset="0"/>
              <a:buChar char="o"/>
            </a:pPr>
            <a:r>
              <a:rPr lang="en-IN" sz="2000" dirty="0"/>
              <a:t>5G and IoT: Ensuring secure data transmission in IoT and 5G networks.</a:t>
            </a:r>
          </a:p>
          <a:p>
            <a:pPr marL="285750" indent="-285750">
              <a:buFont typeface="Courier New" panose="02070309020205020404" pitchFamily="49" charset="0"/>
              <a:buChar char="o"/>
            </a:pPr>
            <a:r>
              <a:rPr lang="en-IN" sz="2000" dirty="0"/>
              <a:t>Hybrid Techniques: Combining multiple steganography methods (e.g., DWT and LSB) for better security.</a:t>
            </a:r>
          </a:p>
          <a:p>
            <a:pPr marL="285750" indent="-285750">
              <a:buFont typeface="Courier New" panose="02070309020205020404" pitchFamily="49" charset="0"/>
              <a:buChar char="o"/>
            </a:pPr>
            <a:r>
              <a:rPr lang="en-IN" sz="2000" dirty="0"/>
              <a:t>Blockchain: Leveraging blockchain for traceability and enhanced data authenticity in steganographic applications.</a:t>
            </a:r>
          </a:p>
        </p:txBody>
      </p:sp>
      <p:sp>
        <p:nvSpPr>
          <p:cNvPr id="8" name="Oval 7">
            <a:extLst>
              <a:ext uri="{FF2B5EF4-FFF2-40B4-BE49-F238E27FC236}">
                <a16:creationId xmlns:a16="http://schemas.microsoft.com/office/drawing/2014/main" id="{61506658-A31D-23A9-3F26-1CABB9DA9E46}"/>
              </a:ext>
            </a:extLst>
          </p:cNvPr>
          <p:cNvSpPr/>
          <p:nvPr/>
        </p:nvSpPr>
        <p:spPr>
          <a:xfrm>
            <a:off x="8548777" y="2536166"/>
            <a:ext cx="1690778" cy="116456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t>Future advancements</a:t>
            </a:r>
          </a:p>
        </p:txBody>
      </p:sp>
      <p:sp>
        <p:nvSpPr>
          <p:cNvPr id="9" name="Thought Bubble: Cloud 8">
            <a:extLst>
              <a:ext uri="{FF2B5EF4-FFF2-40B4-BE49-F238E27FC236}">
                <a16:creationId xmlns:a16="http://schemas.microsoft.com/office/drawing/2014/main" id="{EE9B8EB3-1EEF-4907-C33D-844BA733CCAE}"/>
              </a:ext>
            </a:extLst>
          </p:cNvPr>
          <p:cNvSpPr/>
          <p:nvPr/>
        </p:nvSpPr>
        <p:spPr>
          <a:xfrm>
            <a:off x="9307577" y="1394938"/>
            <a:ext cx="1461796" cy="898069"/>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AI Integration</a:t>
            </a:r>
          </a:p>
        </p:txBody>
      </p:sp>
      <p:sp>
        <p:nvSpPr>
          <p:cNvPr id="10" name="Thought Bubble: Cloud 9">
            <a:extLst>
              <a:ext uri="{FF2B5EF4-FFF2-40B4-BE49-F238E27FC236}">
                <a16:creationId xmlns:a16="http://schemas.microsoft.com/office/drawing/2014/main" id="{D33C2435-EE54-E1AB-7DEA-B9AF468C9B93}"/>
              </a:ext>
            </a:extLst>
          </p:cNvPr>
          <p:cNvSpPr/>
          <p:nvPr/>
        </p:nvSpPr>
        <p:spPr>
          <a:xfrm rot="4283974">
            <a:off x="10110446" y="2979965"/>
            <a:ext cx="1612069" cy="898069"/>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Block chain technology</a:t>
            </a:r>
          </a:p>
        </p:txBody>
      </p:sp>
      <p:sp>
        <p:nvSpPr>
          <p:cNvPr id="11" name="Thought Bubble: Cloud 10">
            <a:extLst>
              <a:ext uri="{FF2B5EF4-FFF2-40B4-BE49-F238E27FC236}">
                <a16:creationId xmlns:a16="http://schemas.microsoft.com/office/drawing/2014/main" id="{6A85148B-AC21-1987-5F93-4111F9B1DD38}"/>
              </a:ext>
            </a:extLst>
          </p:cNvPr>
          <p:cNvSpPr/>
          <p:nvPr/>
        </p:nvSpPr>
        <p:spPr>
          <a:xfrm rot="10544902">
            <a:off x="8580057" y="3939429"/>
            <a:ext cx="1461796" cy="898069"/>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sz="1400" dirty="0"/>
          </a:p>
        </p:txBody>
      </p:sp>
      <p:sp>
        <p:nvSpPr>
          <p:cNvPr id="13" name="TextBox 12">
            <a:extLst>
              <a:ext uri="{FF2B5EF4-FFF2-40B4-BE49-F238E27FC236}">
                <a16:creationId xmlns:a16="http://schemas.microsoft.com/office/drawing/2014/main" id="{416A3C47-F903-598C-ABCE-06178B638DA6}"/>
              </a:ext>
            </a:extLst>
          </p:cNvPr>
          <p:cNvSpPr txBox="1"/>
          <p:nvPr/>
        </p:nvSpPr>
        <p:spPr>
          <a:xfrm rot="20747448">
            <a:off x="8686800" y="4024548"/>
            <a:ext cx="1216325" cy="646331"/>
          </a:xfrm>
          <a:prstGeom prst="rect">
            <a:avLst/>
          </a:prstGeom>
          <a:noFill/>
        </p:spPr>
        <p:txBody>
          <a:bodyPr wrap="square" rtlCol="0">
            <a:spAutoFit/>
          </a:bodyPr>
          <a:lstStyle/>
          <a:p>
            <a:r>
              <a:rPr lang="en-IN" dirty="0">
                <a:solidFill>
                  <a:schemeClr val="bg1"/>
                </a:solidFill>
              </a:rPr>
              <a:t>Hybrid techniques</a:t>
            </a:r>
          </a:p>
        </p:txBody>
      </p:sp>
      <p:grpSp>
        <p:nvGrpSpPr>
          <p:cNvPr id="18" name="Group 17">
            <a:extLst>
              <a:ext uri="{FF2B5EF4-FFF2-40B4-BE49-F238E27FC236}">
                <a16:creationId xmlns:a16="http://schemas.microsoft.com/office/drawing/2014/main" id="{2A342CF4-8D04-79DF-D35F-7D4A7617ACB3}"/>
              </a:ext>
            </a:extLst>
          </p:cNvPr>
          <p:cNvGrpSpPr/>
          <p:nvPr/>
        </p:nvGrpSpPr>
        <p:grpSpPr>
          <a:xfrm rot="20344324">
            <a:off x="7554195" y="2032052"/>
            <a:ext cx="898069" cy="1507273"/>
            <a:chOff x="5894918" y="2756671"/>
            <a:chExt cx="898069" cy="1507273"/>
          </a:xfrm>
        </p:grpSpPr>
        <p:sp>
          <p:nvSpPr>
            <p:cNvPr id="15" name="Thought Bubble: Cloud 14">
              <a:extLst>
                <a:ext uri="{FF2B5EF4-FFF2-40B4-BE49-F238E27FC236}">
                  <a16:creationId xmlns:a16="http://schemas.microsoft.com/office/drawing/2014/main" id="{A0F8FEB0-B38C-1E25-178E-5F5D569726A1}"/>
                </a:ext>
              </a:extLst>
            </p:cNvPr>
            <p:cNvSpPr/>
            <p:nvPr/>
          </p:nvSpPr>
          <p:spPr>
            <a:xfrm rot="17822447">
              <a:off x="5613055" y="3084011"/>
              <a:ext cx="1461796" cy="898069"/>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sz="1400" dirty="0"/>
            </a:p>
          </p:txBody>
        </p:sp>
        <p:sp>
          <p:nvSpPr>
            <p:cNvPr id="16" name="TextBox 15">
              <a:extLst>
                <a:ext uri="{FF2B5EF4-FFF2-40B4-BE49-F238E27FC236}">
                  <a16:creationId xmlns:a16="http://schemas.microsoft.com/office/drawing/2014/main" id="{9F93FF4D-EB53-3466-2728-27986CBD45E1}"/>
                </a:ext>
              </a:extLst>
            </p:cNvPr>
            <p:cNvSpPr txBox="1"/>
            <p:nvPr/>
          </p:nvSpPr>
          <p:spPr>
            <a:xfrm rot="17632974">
              <a:off x="5778517" y="3041668"/>
              <a:ext cx="1216325" cy="646331"/>
            </a:xfrm>
            <a:prstGeom prst="rect">
              <a:avLst/>
            </a:prstGeom>
            <a:noFill/>
          </p:spPr>
          <p:txBody>
            <a:bodyPr wrap="square" rtlCol="0">
              <a:spAutoFit/>
            </a:bodyPr>
            <a:lstStyle/>
            <a:p>
              <a:r>
                <a:rPr lang="en-IN" dirty="0">
                  <a:solidFill>
                    <a:schemeClr val="bg1"/>
                  </a:solidFill>
                </a:rPr>
                <a:t>5g and IOT tech</a:t>
              </a:r>
            </a:p>
          </p:txBody>
        </p:sp>
      </p:grpSp>
    </p:spTree>
    <p:extLst>
      <p:ext uri="{BB962C8B-B14F-4D97-AF65-F5344CB8AC3E}">
        <p14:creationId xmlns:p14="http://schemas.microsoft.com/office/powerpoint/2010/main" val="39115717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lumMod val="95000"/>
              <a:lumOff val="5000"/>
            </a:schemeClr>
          </a:fgClr>
          <a:bgClr>
            <a:schemeClr val="bg1"/>
          </a:bgClr>
        </a:patt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DACC457C-DAC8-A140-75D4-4475CA4B14A3}"/>
              </a:ext>
            </a:extLst>
          </p:cNvPr>
          <p:cNvSpPr txBox="1"/>
          <p:nvPr/>
        </p:nvSpPr>
        <p:spPr>
          <a:xfrm>
            <a:off x="644880" y="205355"/>
            <a:ext cx="2734112" cy="584775"/>
          </a:xfrm>
          <a:prstGeom prst="rect">
            <a:avLst/>
          </a:prstGeom>
          <a:noFill/>
        </p:spPr>
        <p:txBody>
          <a:bodyPr wrap="square">
            <a:spAutoFit/>
          </a:bodyPr>
          <a:lstStyle/>
          <a:p>
            <a:r>
              <a:rPr lang="en-IN" sz="3200" b="1" dirty="0">
                <a:solidFill>
                  <a:srgbClr val="FFFF00"/>
                </a:solidFill>
                <a:latin typeface="Consolas" panose="020B0609020204030204" pitchFamily="49" charset="0"/>
              </a:rPr>
              <a:t>En</a:t>
            </a:r>
            <a:r>
              <a:rPr lang="en-IN" sz="3200" b="1" i="0" dirty="0">
                <a:solidFill>
                  <a:srgbClr val="FFFF00"/>
                </a:solidFill>
                <a:effectLst/>
                <a:latin typeface="Consolas" panose="020B0609020204030204" pitchFamily="49" charset="0"/>
              </a:rPr>
              <a:t>cryption</a:t>
            </a:r>
            <a:endParaRPr lang="en-IN" sz="3200" dirty="0">
              <a:solidFill>
                <a:srgbClr val="FFFF00"/>
              </a:solidFill>
            </a:endParaRPr>
          </a:p>
        </p:txBody>
      </p:sp>
      <p:sp>
        <p:nvSpPr>
          <p:cNvPr id="3" name="Rectangle: Rounded Corners 2">
            <a:extLst>
              <a:ext uri="{FF2B5EF4-FFF2-40B4-BE49-F238E27FC236}">
                <a16:creationId xmlns:a16="http://schemas.microsoft.com/office/drawing/2014/main" id="{A4250E76-C576-9FC6-7B2F-3BC37A226603}"/>
              </a:ext>
            </a:extLst>
          </p:cNvPr>
          <p:cNvSpPr/>
          <p:nvPr/>
        </p:nvSpPr>
        <p:spPr>
          <a:xfrm>
            <a:off x="1656839" y="4015892"/>
            <a:ext cx="1783457" cy="14555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i="0" dirty="0">
                <a:effectLst/>
                <a:latin typeface="Consolas" panose="020B0609020204030204" pitchFamily="49" charset="0"/>
              </a:rPr>
              <a:t>Secret Message</a:t>
            </a:r>
            <a:endParaRPr lang="en-IN" sz="2000" dirty="0"/>
          </a:p>
          <a:p>
            <a:pPr algn="ctr"/>
            <a:endParaRPr lang="en-IN" dirty="0"/>
          </a:p>
        </p:txBody>
      </p:sp>
      <p:sp>
        <p:nvSpPr>
          <p:cNvPr id="6" name="Rectangle: Rounded Corners 5">
            <a:extLst>
              <a:ext uri="{FF2B5EF4-FFF2-40B4-BE49-F238E27FC236}">
                <a16:creationId xmlns:a16="http://schemas.microsoft.com/office/drawing/2014/main" id="{53AD0AB2-F1F1-0C95-B390-40B00F1FDD02}"/>
              </a:ext>
            </a:extLst>
          </p:cNvPr>
          <p:cNvSpPr/>
          <p:nvPr/>
        </p:nvSpPr>
        <p:spPr>
          <a:xfrm>
            <a:off x="1595535" y="1313658"/>
            <a:ext cx="1783457" cy="14555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effectLst/>
                <a:latin typeface="Consolas" panose="020B0609020204030204" pitchFamily="49" charset="0"/>
              </a:rPr>
              <a:t>Input audio</a:t>
            </a:r>
            <a:endParaRPr lang="en-IN" sz="2000" b="1" dirty="0"/>
          </a:p>
          <a:p>
            <a:pPr algn="ctr"/>
            <a:endParaRPr lang="en-IN" dirty="0"/>
          </a:p>
        </p:txBody>
      </p:sp>
      <p:cxnSp>
        <p:nvCxnSpPr>
          <p:cNvPr id="17" name="Connector: Elbow 16">
            <a:extLst>
              <a:ext uri="{FF2B5EF4-FFF2-40B4-BE49-F238E27FC236}">
                <a16:creationId xmlns:a16="http://schemas.microsoft.com/office/drawing/2014/main" id="{5CABB4D5-C2DD-28EF-14D4-CC5BFC0D2339}"/>
              </a:ext>
            </a:extLst>
          </p:cNvPr>
          <p:cNvCxnSpPr>
            <a:cxnSpLocks/>
          </p:cNvCxnSpPr>
          <p:nvPr/>
        </p:nvCxnSpPr>
        <p:spPr>
          <a:xfrm>
            <a:off x="3378992" y="1972550"/>
            <a:ext cx="2793498" cy="122603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28EA1F8-9542-0242-EFE8-CBBD52871FF7}"/>
              </a:ext>
            </a:extLst>
          </p:cNvPr>
          <p:cNvCxnSpPr>
            <a:cxnSpLocks/>
          </p:cNvCxnSpPr>
          <p:nvPr/>
        </p:nvCxnSpPr>
        <p:spPr>
          <a:xfrm flipV="1">
            <a:off x="3409644" y="4807682"/>
            <a:ext cx="139674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9E84B8A-8F89-B9B8-2B10-5C47B6E9794E}"/>
              </a:ext>
            </a:extLst>
          </p:cNvPr>
          <p:cNvCxnSpPr/>
          <p:nvPr/>
        </p:nvCxnSpPr>
        <p:spPr>
          <a:xfrm flipV="1">
            <a:off x="4775741" y="3342777"/>
            <a:ext cx="0" cy="146490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32A58918-0956-B29D-78DD-58045C78EF9C}"/>
              </a:ext>
            </a:extLst>
          </p:cNvPr>
          <p:cNvCxnSpPr>
            <a:cxnSpLocks/>
            <a:endCxn id="30" idx="1"/>
          </p:cNvCxnSpPr>
          <p:nvPr/>
        </p:nvCxnSpPr>
        <p:spPr>
          <a:xfrm flipV="1">
            <a:off x="4775741" y="3330059"/>
            <a:ext cx="1425252" cy="127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Rounded Corners 29">
            <a:extLst>
              <a:ext uri="{FF2B5EF4-FFF2-40B4-BE49-F238E27FC236}">
                <a16:creationId xmlns:a16="http://schemas.microsoft.com/office/drawing/2014/main" id="{30B6EA28-CE90-7648-82BF-E96896F0DF23}"/>
              </a:ext>
            </a:extLst>
          </p:cNvPr>
          <p:cNvSpPr/>
          <p:nvPr/>
        </p:nvSpPr>
        <p:spPr>
          <a:xfrm>
            <a:off x="6200993" y="2602271"/>
            <a:ext cx="1783457" cy="14555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effectLst/>
                <a:latin typeface="Consolas" panose="020B0609020204030204" pitchFamily="49" charset="0"/>
              </a:rPr>
              <a:t>Encryption key</a:t>
            </a:r>
            <a:endParaRPr lang="en-IN" sz="2000" b="1" dirty="0"/>
          </a:p>
          <a:p>
            <a:pPr algn="ctr"/>
            <a:endParaRPr lang="en-IN" dirty="0"/>
          </a:p>
        </p:txBody>
      </p:sp>
      <p:cxnSp>
        <p:nvCxnSpPr>
          <p:cNvPr id="33" name="Straight Arrow Connector 32">
            <a:extLst>
              <a:ext uri="{FF2B5EF4-FFF2-40B4-BE49-F238E27FC236}">
                <a16:creationId xmlns:a16="http://schemas.microsoft.com/office/drawing/2014/main" id="{F647D1A6-74FC-712E-C521-B76C089156F0}"/>
              </a:ext>
            </a:extLst>
          </p:cNvPr>
          <p:cNvCxnSpPr>
            <a:cxnSpLocks/>
            <a:stCxn id="30" idx="3"/>
            <a:endCxn id="34" idx="1"/>
          </p:cNvCxnSpPr>
          <p:nvPr/>
        </p:nvCxnSpPr>
        <p:spPr>
          <a:xfrm>
            <a:off x="7984450" y="3330059"/>
            <a:ext cx="1425251" cy="6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angle: Rounded Corners 33">
            <a:extLst>
              <a:ext uri="{FF2B5EF4-FFF2-40B4-BE49-F238E27FC236}">
                <a16:creationId xmlns:a16="http://schemas.microsoft.com/office/drawing/2014/main" id="{6A36F3FC-AEA7-66C3-9638-5362314BDE77}"/>
              </a:ext>
            </a:extLst>
          </p:cNvPr>
          <p:cNvSpPr/>
          <p:nvPr/>
        </p:nvSpPr>
        <p:spPr>
          <a:xfrm>
            <a:off x="9409701" y="2608630"/>
            <a:ext cx="1783457" cy="14555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effectLst/>
                <a:latin typeface="Consolas" panose="020B0609020204030204" pitchFamily="49" charset="0"/>
              </a:rPr>
              <a:t>Encrypted Audio Signal</a:t>
            </a:r>
            <a:endParaRPr lang="en-IN" sz="2000" b="1" dirty="0"/>
          </a:p>
          <a:p>
            <a:pPr algn="ctr"/>
            <a:endParaRPr lang="en-IN" dirty="0"/>
          </a:p>
        </p:txBody>
      </p:sp>
    </p:spTree>
    <p:extLst>
      <p:ext uri="{BB962C8B-B14F-4D97-AF65-F5344CB8AC3E}">
        <p14:creationId xmlns:p14="http://schemas.microsoft.com/office/powerpoint/2010/main" val="3122746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lumMod val="95000"/>
              <a:lumOff val="5000"/>
            </a:schemeClr>
          </a:fgClr>
          <a:bgClr>
            <a:schemeClr val="bg1"/>
          </a:bgClr>
        </a:pattFill>
        <a:effectLst/>
      </p:bgPr>
    </p:bg>
    <p:spTree>
      <p:nvGrpSpPr>
        <p:cNvPr id="1" name="">
          <a:extLst>
            <a:ext uri="{FF2B5EF4-FFF2-40B4-BE49-F238E27FC236}">
              <a16:creationId xmlns:a16="http://schemas.microsoft.com/office/drawing/2014/main" id="{D4C49940-51B5-CA16-BA3E-D029D3E660D9}"/>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AE25B8A2-53C7-8321-D226-BDEEEDE63505}"/>
              </a:ext>
            </a:extLst>
          </p:cNvPr>
          <p:cNvSpPr txBox="1"/>
          <p:nvPr/>
        </p:nvSpPr>
        <p:spPr>
          <a:xfrm>
            <a:off x="644880" y="205355"/>
            <a:ext cx="2734112" cy="584775"/>
          </a:xfrm>
          <a:prstGeom prst="rect">
            <a:avLst/>
          </a:prstGeom>
          <a:noFill/>
        </p:spPr>
        <p:txBody>
          <a:bodyPr wrap="square">
            <a:spAutoFit/>
          </a:bodyPr>
          <a:lstStyle/>
          <a:p>
            <a:r>
              <a:rPr lang="en-IN" sz="3200" b="1" dirty="0">
                <a:solidFill>
                  <a:srgbClr val="FFFF00"/>
                </a:solidFill>
                <a:latin typeface="Consolas" panose="020B0609020204030204" pitchFamily="49" charset="0"/>
              </a:rPr>
              <a:t>Decryption</a:t>
            </a:r>
            <a:endParaRPr lang="en-IN" sz="3200" dirty="0">
              <a:solidFill>
                <a:srgbClr val="FFFF00"/>
              </a:solidFill>
            </a:endParaRPr>
          </a:p>
        </p:txBody>
      </p:sp>
      <p:sp>
        <p:nvSpPr>
          <p:cNvPr id="3" name="Rectangle: Rounded Corners 2">
            <a:extLst>
              <a:ext uri="{FF2B5EF4-FFF2-40B4-BE49-F238E27FC236}">
                <a16:creationId xmlns:a16="http://schemas.microsoft.com/office/drawing/2014/main" id="{F0AD265C-E5C6-E207-D0A3-C64F0261B963}"/>
              </a:ext>
            </a:extLst>
          </p:cNvPr>
          <p:cNvSpPr/>
          <p:nvPr/>
        </p:nvSpPr>
        <p:spPr>
          <a:xfrm>
            <a:off x="1595535" y="2526720"/>
            <a:ext cx="1783457" cy="14555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effectLst/>
                <a:latin typeface="Consolas" panose="020B0609020204030204" pitchFamily="49" charset="0"/>
              </a:rPr>
              <a:t>Encrypted Audio Signal</a:t>
            </a:r>
            <a:endParaRPr lang="en-IN" sz="2000" b="1" dirty="0"/>
          </a:p>
          <a:p>
            <a:pPr algn="ctr"/>
            <a:endParaRPr lang="en-IN" dirty="0"/>
          </a:p>
        </p:txBody>
      </p:sp>
      <p:cxnSp>
        <p:nvCxnSpPr>
          <p:cNvPr id="28" name="Straight Arrow Connector 27">
            <a:extLst>
              <a:ext uri="{FF2B5EF4-FFF2-40B4-BE49-F238E27FC236}">
                <a16:creationId xmlns:a16="http://schemas.microsoft.com/office/drawing/2014/main" id="{A52C5A96-06E1-28B3-1DDA-CDA463AA4F1E}"/>
              </a:ext>
            </a:extLst>
          </p:cNvPr>
          <p:cNvCxnSpPr>
            <a:cxnSpLocks/>
          </p:cNvCxnSpPr>
          <p:nvPr/>
        </p:nvCxnSpPr>
        <p:spPr>
          <a:xfrm>
            <a:off x="3378992" y="3187914"/>
            <a:ext cx="180436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angle: Rounded Corners 33">
            <a:extLst>
              <a:ext uri="{FF2B5EF4-FFF2-40B4-BE49-F238E27FC236}">
                <a16:creationId xmlns:a16="http://schemas.microsoft.com/office/drawing/2014/main" id="{4BC95CAF-5B9B-1BAE-D334-46734BE57912}"/>
              </a:ext>
            </a:extLst>
          </p:cNvPr>
          <p:cNvSpPr/>
          <p:nvPr/>
        </p:nvSpPr>
        <p:spPr>
          <a:xfrm>
            <a:off x="8813008" y="2526717"/>
            <a:ext cx="1783457" cy="14555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effectLst/>
                <a:latin typeface="Consolas" panose="020B0609020204030204" pitchFamily="49" charset="0"/>
              </a:rPr>
              <a:t>Text Message</a:t>
            </a:r>
            <a:endParaRPr lang="en-IN" sz="2000" b="1" dirty="0"/>
          </a:p>
          <a:p>
            <a:pPr algn="ctr"/>
            <a:endParaRPr lang="en-IN" dirty="0"/>
          </a:p>
        </p:txBody>
      </p:sp>
      <p:sp>
        <p:nvSpPr>
          <p:cNvPr id="8" name="Rectangle: Rounded Corners 7">
            <a:extLst>
              <a:ext uri="{FF2B5EF4-FFF2-40B4-BE49-F238E27FC236}">
                <a16:creationId xmlns:a16="http://schemas.microsoft.com/office/drawing/2014/main" id="{41AD7243-E307-726F-1311-3A1B453B376B}"/>
              </a:ext>
            </a:extLst>
          </p:cNvPr>
          <p:cNvSpPr/>
          <p:nvPr/>
        </p:nvSpPr>
        <p:spPr>
          <a:xfrm>
            <a:off x="5204271" y="2526718"/>
            <a:ext cx="1783457" cy="14555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effectLst/>
                <a:latin typeface="Consolas" panose="020B0609020204030204" pitchFamily="49" charset="0"/>
              </a:rPr>
              <a:t>Decryption Key</a:t>
            </a:r>
            <a:endParaRPr lang="en-IN" sz="2000" b="1" dirty="0"/>
          </a:p>
          <a:p>
            <a:pPr algn="ctr"/>
            <a:endParaRPr lang="en-IN" dirty="0"/>
          </a:p>
        </p:txBody>
      </p:sp>
      <p:cxnSp>
        <p:nvCxnSpPr>
          <p:cNvPr id="14" name="Straight Arrow Connector 13">
            <a:extLst>
              <a:ext uri="{FF2B5EF4-FFF2-40B4-BE49-F238E27FC236}">
                <a16:creationId xmlns:a16="http://schemas.microsoft.com/office/drawing/2014/main" id="{A0336AA2-62C3-8CA6-D41A-00FC292495D6}"/>
              </a:ext>
            </a:extLst>
          </p:cNvPr>
          <p:cNvCxnSpPr>
            <a:cxnSpLocks/>
          </p:cNvCxnSpPr>
          <p:nvPr/>
        </p:nvCxnSpPr>
        <p:spPr>
          <a:xfrm>
            <a:off x="6987728" y="3187914"/>
            <a:ext cx="180436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1139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lumMod val="95000"/>
              <a:lumOff val="5000"/>
            </a:schemeClr>
          </a:fgClr>
          <a:bgClr>
            <a:schemeClr val="bg1"/>
          </a:bgClr>
        </a:pattFill>
        <a:effectLst/>
      </p:bgPr>
    </p:bg>
    <p:spTree>
      <p:nvGrpSpPr>
        <p:cNvPr id="1" name="">
          <a:extLst>
            <a:ext uri="{FF2B5EF4-FFF2-40B4-BE49-F238E27FC236}">
              <a16:creationId xmlns:a16="http://schemas.microsoft.com/office/drawing/2014/main" id="{38568F40-F74A-C215-6431-BEC4F15A4EB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4FB395A6-BF52-31AB-DC34-CE4CFD38A616}"/>
              </a:ext>
            </a:extLst>
          </p:cNvPr>
          <p:cNvPicPr>
            <a:picLocks noChangeAspect="1"/>
          </p:cNvPicPr>
          <p:nvPr/>
        </p:nvPicPr>
        <p:blipFill>
          <a:blip r:embed="rId2">
            <a:alphaModFix amt="34000"/>
            <a:extLst>
              <a:ext uri="{28A0092B-C50C-407E-A947-70E740481C1C}">
                <a14:useLocalDpi xmlns:a14="http://schemas.microsoft.com/office/drawing/2010/main" val="0"/>
              </a:ext>
            </a:extLst>
          </a:blip>
          <a:stretch>
            <a:fillRect/>
          </a:stretch>
        </p:blipFill>
        <p:spPr>
          <a:xfrm>
            <a:off x="1576388" y="1273076"/>
            <a:ext cx="9082087" cy="5108674"/>
          </a:xfrm>
          <a:prstGeom prst="rect">
            <a:avLst/>
          </a:prstGeom>
        </p:spPr>
      </p:pic>
      <p:sp>
        <p:nvSpPr>
          <p:cNvPr id="3" name="TextBox 2">
            <a:extLst>
              <a:ext uri="{FF2B5EF4-FFF2-40B4-BE49-F238E27FC236}">
                <a16:creationId xmlns:a16="http://schemas.microsoft.com/office/drawing/2014/main" id="{7F0B5D59-3AFF-94ED-D16F-0BE6BF28F8FB}"/>
              </a:ext>
            </a:extLst>
          </p:cNvPr>
          <p:cNvSpPr txBox="1"/>
          <p:nvPr/>
        </p:nvSpPr>
        <p:spPr>
          <a:xfrm>
            <a:off x="3511572" y="2950160"/>
            <a:ext cx="6776358" cy="1323439"/>
          </a:xfrm>
          <a:prstGeom prst="rect">
            <a:avLst/>
          </a:prstGeom>
          <a:noFill/>
        </p:spPr>
        <p:txBody>
          <a:bodyPr wrap="square">
            <a:spAutoFit/>
          </a:bodyPr>
          <a:lstStyle/>
          <a:p>
            <a:r>
              <a:rPr lang="en-IN" sz="8000" dirty="0">
                <a:solidFill>
                  <a:srgbClr val="FFFF00"/>
                </a:solidFill>
                <a:latin typeface="Algerian" panose="04020705040A02060702" pitchFamily="82" charset="0"/>
              </a:rPr>
              <a:t>THANK YOU</a:t>
            </a:r>
          </a:p>
        </p:txBody>
      </p:sp>
    </p:spTree>
    <p:extLst>
      <p:ext uri="{BB962C8B-B14F-4D97-AF65-F5344CB8AC3E}">
        <p14:creationId xmlns:p14="http://schemas.microsoft.com/office/powerpoint/2010/main" val="3907274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fgClr>
          <a:bgClr>
            <a:schemeClr val="bg1"/>
          </a:bgClr>
        </a:patt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3918DB-62DE-1282-C9A3-01EF0A54F5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3929" y="0"/>
            <a:ext cx="7093213" cy="6858000"/>
          </a:xfrm>
          <a:prstGeom prst="rect">
            <a:avLst/>
          </a:prstGeom>
        </p:spPr>
      </p:pic>
    </p:spTree>
    <p:extLst>
      <p:ext uri="{BB962C8B-B14F-4D97-AF65-F5344CB8AC3E}">
        <p14:creationId xmlns:p14="http://schemas.microsoft.com/office/powerpoint/2010/main" val="888761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9CB6B1-4733-BB1E-27F6-317FC122B708}"/>
              </a:ext>
            </a:extLst>
          </p:cNvPr>
          <p:cNvSpPr>
            <a:spLocks noGrp="1"/>
          </p:cNvSpPr>
          <p:nvPr>
            <p:ph type="title"/>
          </p:nvPr>
        </p:nvSpPr>
        <p:spPr>
          <a:xfrm>
            <a:off x="604934" y="74547"/>
            <a:ext cx="10515600" cy="1009651"/>
          </a:xfrm>
        </p:spPr>
        <p:txBody>
          <a:bodyPr>
            <a:normAutofit/>
          </a:bodyPr>
          <a:lstStyle/>
          <a:p>
            <a:r>
              <a:rPr lang="en-IN" sz="2800" dirty="0"/>
              <a:t>					</a:t>
            </a:r>
            <a:r>
              <a:rPr lang="en-IN" sz="3200" b="1" i="1" u="sng" dirty="0"/>
              <a:t>Abstract</a:t>
            </a:r>
          </a:p>
        </p:txBody>
      </p:sp>
      <p:sp>
        <p:nvSpPr>
          <p:cNvPr id="5" name="Content Placeholder 4">
            <a:extLst>
              <a:ext uri="{FF2B5EF4-FFF2-40B4-BE49-F238E27FC236}">
                <a16:creationId xmlns:a16="http://schemas.microsoft.com/office/drawing/2014/main" id="{2DBA5DA5-B095-C8FD-7033-586A75B72228}"/>
              </a:ext>
            </a:extLst>
          </p:cNvPr>
          <p:cNvSpPr>
            <a:spLocks noGrp="1"/>
          </p:cNvSpPr>
          <p:nvPr>
            <p:ph idx="1"/>
          </p:nvPr>
        </p:nvSpPr>
        <p:spPr>
          <a:xfrm>
            <a:off x="838200" y="1084198"/>
            <a:ext cx="10515600" cy="5092765"/>
          </a:xfrm>
        </p:spPr>
        <p:txBody>
          <a:bodyPr>
            <a:normAutofit/>
          </a:bodyPr>
          <a:lstStyle/>
          <a:p>
            <a:pPr marL="0" indent="0">
              <a:lnSpc>
                <a:spcPct val="100000"/>
              </a:lnSpc>
              <a:buNone/>
            </a:pPr>
            <a:r>
              <a:rPr lang="en-US" sz="2200" dirty="0"/>
              <a:t>In the age of </a:t>
            </a:r>
            <a:r>
              <a:rPr lang="en-US" sz="2200" dirty="0">
                <a:solidFill>
                  <a:srgbClr val="FFFF00"/>
                </a:solidFill>
              </a:rPr>
              <a:t>Digital Communication, Data Security </a:t>
            </a:r>
            <a:r>
              <a:rPr lang="en-US" sz="2200" dirty="0"/>
              <a:t>and privacy have become crucial concerns. This project explores audio </a:t>
            </a:r>
            <a:r>
              <a:rPr lang="en-US" sz="2200" dirty="0">
                <a:solidFill>
                  <a:srgbClr val="FFFF00"/>
                </a:solidFill>
              </a:rPr>
              <a:t>Steganography</a:t>
            </a:r>
            <a:r>
              <a:rPr lang="en-US" sz="2200" dirty="0"/>
              <a:t> as a means of securing sensitive information, focusing specifically on the </a:t>
            </a:r>
            <a:r>
              <a:rPr lang="en-US" sz="2200" dirty="0">
                <a:solidFill>
                  <a:srgbClr val="FFFF00"/>
                </a:solidFill>
              </a:rPr>
              <a:t>Least Significant Bit (LSB) method</a:t>
            </a:r>
            <a:r>
              <a:rPr lang="en-US" sz="2200" dirty="0"/>
              <a:t>. Audio steganography involves embedding data within audio files in a way that is imperceptible to the human ear. </a:t>
            </a:r>
          </a:p>
          <a:p>
            <a:pPr marL="0" indent="0">
              <a:lnSpc>
                <a:spcPct val="100000"/>
              </a:lnSpc>
              <a:buNone/>
            </a:pPr>
            <a:endParaRPr lang="en-US" sz="2200" dirty="0"/>
          </a:p>
          <a:p>
            <a:pPr>
              <a:lnSpc>
                <a:spcPct val="100000"/>
              </a:lnSpc>
              <a:buFont typeface="Courier New" panose="02070309020205020404" pitchFamily="49" charset="0"/>
              <a:buChar char="o"/>
            </a:pPr>
            <a:r>
              <a:rPr lang="en-US" sz="2200" dirty="0"/>
              <a:t>The LSB method modifies the least significant bits of audio samples to encode binary data, such as text or images, without significantly altering the audio quality.</a:t>
            </a:r>
          </a:p>
          <a:p>
            <a:pPr>
              <a:lnSpc>
                <a:spcPct val="100000"/>
              </a:lnSpc>
              <a:buFont typeface="Courier New" panose="02070309020205020404" pitchFamily="49" charset="0"/>
              <a:buChar char="o"/>
            </a:pPr>
            <a:r>
              <a:rPr lang="en-US" sz="2200" dirty="0"/>
              <a:t>This approach provides a balance between security and simplicity, making it a suitable choice for hiding confidential data within commonly used audio formats. </a:t>
            </a:r>
            <a:endParaRPr lang="en-IN" sz="2200" dirty="0"/>
          </a:p>
        </p:txBody>
      </p:sp>
    </p:spTree>
    <p:extLst>
      <p:ext uri="{BB962C8B-B14F-4D97-AF65-F5344CB8AC3E}">
        <p14:creationId xmlns:p14="http://schemas.microsoft.com/office/powerpoint/2010/main" val="3687461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2487F8-A068-2265-8D37-1FE789538B4E}"/>
              </a:ext>
            </a:extLst>
          </p:cNvPr>
          <p:cNvSpPr txBox="1"/>
          <p:nvPr/>
        </p:nvSpPr>
        <p:spPr>
          <a:xfrm>
            <a:off x="1593979" y="1267723"/>
            <a:ext cx="9004041" cy="4195700"/>
          </a:xfrm>
          <a:prstGeom prst="rect">
            <a:avLst/>
          </a:prstGeom>
          <a:noFill/>
        </p:spPr>
        <p:txBody>
          <a:bodyPr wrap="square">
            <a:spAutoFit/>
          </a:bodyPr>
          <a:lstStyle/>
          <a:p>
            <a:pPr marL="200660" indent="-6350">
              <a:lnSpc>
                <a:spcPct val="112000"/>
              </a:lnSpc>
              <a:spcAft>
                <a:spcPts val="15"/>
              </a:spcAft>
            </a:pP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The growth of high-speed computer networks and the internet has indeed revolutionized communication but has also brought concerns about data security and privacy. To address these issues, there are primarily two techniques commonly used. </a:t>
            </a:r>
            <a:endParaRPr lang="en-IN" sz="2200" dirty="0">
              <a:latin typeface="Times New Roman" panose="02020603050405020304" pitchFamily="18" charset="0"/>
              <a:ea typeface="Calibri" panose="020F0502020204030204" pitchFamily="34" charset="0"/>
              <a:cs typeface="Times New Roman" panose="02020603050405020304" pitchFamily="18" charset="0"/>
            </a:endParaRPr>
          </a:p>
          <a:p>
            <a:pPr marL="200660" indent="-6350">
              <a:lnSpc>
                <a:spcPct val="112000"/>
              </a:lnSpc>
              <a:spcAft>
                <a:spcPts val="15"/>
              </a:spcAft>
            </a:pP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200660" indent="-6350">
              <a:lnSpc>
                <a:spcPct val="112000"/>
              </a:lnSpc>
              <a:spcAft>
                <a:spcPts val="15"/>
              </a:spcAft>
            </a:pPr>
            <a:r>
              <a:rPr lang="en-IN" sz="2400" dirty="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400" b="1"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1. Cryptography</a:t>
            </a:r>
          </a:p>
          <a:p>
            <a:pPr marL="200660" indent="-6350">
              <a:lnSpc>
                <a:spcPct val="112000"/>
              </a:lnSpc>
              <a:spcAft>
                <a:spcPts val="15"/>
              </a:spcAft>
            </a:pPr>
            <a:r>
              <a:rPr lang="en-IN" sz="2400" b="1"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    2. Steganography</a:t>
            </a:r>
          </a:p>
          <a:p>
            <a:pPr marL="200660" indent="-6350">
              <a:lnSpc>
                <a:spcPct val="112000"/>
              </a:lnSpc>
              <a:spcAft>
                <a:spcPts val="15"/>
              </a:spcAft>
            </a:pPr>
            <a:r>
              <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p>
          <a:p>
            <a:pPr marL="200660" indent="-6350">
              <a:lnSpc>
                <a:spcPct val="112000"/>
              </a:lnSpc>
              <a:spcAft>
                <a:spcPts val="15"/>
              </a:spcAft>
            </a:pP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Before considering Steganography, we will just have a glance of its</a:t>
            </a:r>
          </a:p>
          <a:p>
            <a:pPr marL="200660" indent="-6350">
              <a:lnSpc>
                <a:spcPct val="112000"/>
              </a:lnSpc>
              <a:spcAft>
                <a:spcPts val="15"/>
              </a:spcAft>
            </a:pP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premises technique which is called Cryptography.</a:t>
            </a:r>
          </a:p>
          <a:p>
            <a:endParaRPr lang="en-IN" dirty="0"/>
          </a:p>
        </p:txBody>
      </p:sp>
      <p:sp>
        <p:nvSpPr>
          <p:cNvPr id="4" name="TextBox 3">
            <a:extLst>
              <a:ext uri="{FF2B5EF4-FFF2-40B4-BE49-F238E27FC236}">
                <a16:creationId xmlns:a16="http://schemas.microsoft.com/office/drawing/2014/main" id="{6E3F9FDC-D359-3D21-F903-6FF89046AA6C}"/>
              </a:ext>
            </a:extLst>
          </p:cNvPr>
          <p:cNvSpPr txBox="1"/>
          <p:nvPr/>
        </p:nvSpPr>
        <p:spPr>
          <a:xfrm>
            <a:off x="4581330" y="382556"/>
            <a:ext cx="3526971" cy="707886"/>
          </a:xfrm>
          <a:prstGeom prst="rect">
            <a:avLst/>
          </a:prstGeom>
          <a:noFill/>
        </p:spPr>
        <p:txBody>
          <a:bodyPr wrap="square" rtlCol="0">
            <a:spAutoFit/>
          </a:bodyPr>
          <a:lstStyle/>
          <a:p>
            <a:r>
              <a:rPr lang="en-IN" sz="4000" b="1" i="1" u="sng" dirty="0">
                <a:solidFill>
                  <a:srgbClr val="FFFF00"/>
                </a:solidFill>
              </a:rPr>
              <a:t>Introduction</a:t>
            </a:r>
          </a:p>
        </p:txBody>
      </p:sp>
    </p:spTree>
    <p:extLst>
      <p:ext uri="{BB962C8B-B14F-4D97-AF65-F5344CB8AC3E}">
        <p14:creationId xmlns:p14="http://schemas.microsoft.com/office/powerpoint/2010/main" val="2663704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pattFill prst="pct10">
          <a:fgClr>
            <a:schemeClr val="bg1"/>
          </a:fgClr>
          <a:bgClr>
            <a:schemeClr val="bg1"/>
          </a:bgClr>
        </a:patt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82D88D6-F9EE-0281-6930-05AA21CC84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10342"/>
            <a:ext cx="7158134" cy="5556379"/>
          </a:xfrm>
          <a:prstGeom prst="rect">
            <a:avLst/>
          </a:prstGeom>
        </p:spPr>
      </p:pic>
      <p:sp>
        <p:nvSpPr>
          <p:cNvPr id="9" name="TextBox 8">
            <a:extLst>
              <a:ext uri="{FF2B5EF4-FFF2-40B4-BE49-F238E27FC236}">
                <a16:creationId xmlns:a16="http://schemas.microsoft.com/office/drawing/2014/main" id="{9636A491-EF67-700B-B131-5D2B8BCDFC58}"/>
              </a:ext>
            </a:extLst>
          </p:cNvPr>
          <p:cNvSpPr txBox="1"/>
          <p:nvPr/>
        </p:nvSpPr>
        <p:spPr>
          <a:xfrm>
            <a:off x="7158134" y="2453931"/>
            <a:ext cx="4709174" cy="2185214"/>
          </a:xfrm>
          <a:prstGeom prst="rect">
            <a:avLst/>
          </a:prstGeom>
          <a:noFill/>
        </p:spPr>
        <p:txBody>
          <a:bodyPr wrap="none" rtlCol="0">
            <a:spAutoFit/>
          </a:bodyPr>
          <a:lstStyle/>
          <a:p>
            <a:r>
              <a:rPr lang="en-IN" sz="2400" b="1" i="1" dirty="0"/>
              <a:t>	</a:t>
            </a:r>
            <a:r>
              <a:rPr lang="en-IN" sz="3200" b="1" i="1" u="sng" dirty="0"/>
              <a:t>CRYPTOGRAPHY</a:t>
            </a:r>
          </a:p>
          <a:p>
            <a:endParaRPr lang="en-IN" sz="2400" b="1" i="1" dirty="0"/>
          </a:p>
          <a:p>
            <a:r>
              <a:rPr lang="en-IN" sz="2800" dirty="0"/>
              <a:t>Cryptography is the process of </a:t>
            </a:r>
          </a:p>
          <a:p>
            <a:r>
              <a:rPr lang="en-IN" sz="2800" dirty="0"/>
              <a:t>Hiding or coding information.</a:t>
            </a:r>
          </a:p>
          <a:p>
            <a:endParaRPr lang="en-IN" sz="2400" b="1" i="1" dirty="0"/>
          </a:p>
        </p:txBody>
      </p:sp>
    </p:spTree>
    <p:extLst>
      <p:ext uri="{BB962C8B-B14F-4D97-AF65-F5344CB8AC3E}">
        <p14:creationId xmlns:p14="http://schemas.microsoft.com/office/powerpoint/2010/main" val="2075878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A0C231-ACAC-CB74-8D99-2EA2B62B7ACD}"/>
              </a:ext>
            </a:extLst>
          </p:cNvPr>
          <p:cNvSpPr>
            <a:spLocks noGrp="1"/>
          </p:cNvSpPr>
          <p:nvPr>
            <p:ph type="title"/>
          </p:nvPr>
        </p:nvSpPr>
        <p:spPr>
          <a:xfrm>
            <a:off x="1066800" y="796211"/>
            <a:ext cx="9980611" cy="1478570"/>
          </a:xfrm>
        </p:spPr>
        <p:txBody>
          <a:bodyPr>
            <a:normAutofit/>
          </a:bodyPr>
          <a:lstStyle/>
          <a:p>
            <a:r>
              <a:rPr lang="en-IN" sz="3200" i="1" cap="none" dirty="0">
                <a:solidFill>
                  <a:srgbClr val="FFFF00"/>
                </a:solidFill>
              </a:rPr>
              <a:t>	Cryptography</a:t>
            </a:r>
            <a:r>
              <a:rPr lang="en-IN" sz="3200" cap="none" dirty="0"/>
              <a:t> </a:t>
            </a:r>
            <a:r>
              <a:rPr lang="en-IN" sz="2800" cap="none" dirty="0"/>
              <a:t>is an art of Encryption and Decryption of 	confidential information that can be implemented to prevent   	any leakage and threat.</a:t>
            </a:r>
          </a:p>
        </p:txBody>
      </p:sp>
      <p:sp>
        <p:nvSpPr>
          <p:cNvPr id="4" name="Content Placeholder 3">
            <a:extLst>
              <a:ext uri="{FF2B5EF4-FFF2-40B4-BE49-F238E27FC236}">
                <a16:creationId xmlns:a16="http://schemas.microsoft.com/office/drawing/2014/main" id="{D1F5456C-A51E-0F12-8B58-51342AA97E8B}"/>
              </a:ext>
            </a:extLst>
          </p:cNvPr>
          <p:cNvSpPr>
            <a:spLocks noGrp="1"/>
          </p:cNvSpPr>
          <p:nvPr>
            <p:ph idx="1"/>
          </p:nvPr>
        </p:nvSpPr>
        <p:spPr>
          <a:xfrm>
            <a:off x="1141413" y="2520075"/>
            <a:ext cx="9905999" cy="3541714"/>
          </a:xfrm>
        </p:spPr>
        <p:txBody>
          <a:bodyPr/>
          <a:lstStyle/>
          <a:p>
            <a:pPr marL="0" indent="0">
              <a:buNone/>
            </a:pPr>
            <a:r>
              <a:rPr lang="en-IN" sz="2800" dirty="0">
                <a:solidFill>
                  <a:srgbClr val="FFFF00"/>
                </a:solidFill>
              </a:rPr>
              <a:t>TYPES</a:t>
            </a:r>
          </a:p>
          <a:p>
            <a:pPr marL="0" indent="0">
              <a:buNone/>
            </a:pPr>
            <a:r>
              <a:rPr lang="en-IN" sz="2800" dirty="0"/>
              <a:t>	Classified into </a:t>
            </a:r>
            <a:r>
              <a:rPr lang="en-IN" sz="2800" dirty="0">
                <a:solidFill>
                  <a:srgbClr val="FFFF00"/>
                </a:solidFill>
              </a:rPr>
              <a:t>Two</a:t>
            </a:r>
            <a:r>
              <a:rPr lang="en-IN" sz="2800" dirty="0"/>
              <a:t> types :</a:t>
            </a:r>
          </a:p>
          <a:p>
            <a:pPr lvl="2">
              <a:buFont typeface="Wingdings" panose="05000000000000000000" pitchFamily="2" charset="2"/>
              <a:buChar char="Ø"/>
            </a:pPr>
            <a:r>
              <a:rPr lang="en-IN" sz="2800" dirty="0"/>
              <a:t>Symmetric key Cryptography</a:t>
            </a:r>
          </a:p>
          <a:p>
            <a:pPr lvl="2">
              <a:buFont typeface="Wingdings" panose="05000000000000000000" pitchFamily="2" charset="2"/>
              <a:buChar char="Ø"/>
            </a:pPr>
            <a:r>
              <a:rPr lang="en-IN" sz="2800" dirty="0"/>
              <a:t>Asymmetric key Cryptography</a:t>
            </a:r>
          </a:p>
        </p:txBody>
      </p:sp>
    </p:spTree>
    <p:extLst>
      <p:ext uri="{BB962C8B-B14F-4D97-AF65-F5344CB8AC3E}">
        <p14:creationId xmlns:p14="http://schemas.microsoft.com/office/powerpoint/2010/main" val="4128371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02459B-97BA-4D1A-A4CC-203B1B173062}"/>
              </a:ext>
            </a:extLst>
          </p:cNvPr>
          <p:cNvSpPr/>
          <p:nvPr/>
        </p:nvSpPr>
        <p:spPr>
          <a:xfrm>
            <a:off x="4584092" y="1787491"/>
            <a:ext cx="1808582" cy="1105677"/>
          </a:xfrm>
          <a:prstGeom prst="ellipse">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CIPHERTEXT</a:t>
            </a:r>
          </a:p>
        </p:txBody>
      </p:sp>
      <p:sp>
        <p:nvSpPr>
          <p:cNvPr id="5" name="Oval 4">
            <a:extLst>
              <a:ext uri="{FF2B5EF4-FFF2-40B4-BE49-F238E27FC236}">
                <a16:creationId xmlns:a16="http://schemas.microsoft.com/office/drawing/2014/main" id="{057428F6-9C54-F318-AAB7-E78D2313EA8E}"/>
              </a:ext>
            </a:extLst>
          </p:cNvPr>
          <p:cNvSpPr/>
          <p:nvPr/>
        </p:nvSpPr>
        <p:spPr>
          <a:xfrm>
            <a:off x="9479494" y="1704516"/>
            <a:ext cx="1623526" cy="1105677"/>
          </a:xfrm>
          <a:prstGeom prst="ellipse">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PLAIN TEXT</a:t>
            </a:r>
          </a:p>
        </p:txBody>
      </p:sp>
      <p:cxnSp>
        <p:nvCxnSpPr>
          <p:cNvPr id="9" name="Straight Arrow Connector 8">
            <a:extLst>
              <a:ext uri="{FF2B5EF4-FFF2-40B4-BE49-F238E27FC236}">
                <a16:creationId xmlns:a16="http://schemas.microsoft.com/office/drawing/2014/main" id="{E93E4B39-EE6B-BFCB-B6AC-9CCBE53F8639}"/>
              </a:ext>
            </a:extLst>
          </p:cNvPr>
          <p:cNvCxnSpPr>
            <a:cxnSpLocks/>
          </p:cNvCxnSpPr>
          <p:nvPr/>
        </p:nvCxnSpPr>
        <p:spPr>
          <a:xfrm>
            <a:off x="1307328" y="2467946"/>
            <a:ext cx="1234575" cy="1842798"/>
          </a:xfrm>
          <a:prstGeom prst="straightConnector1">
            <a:avLst/>
          </a:prstGeom>
          <a:ln>
            <a:solidFill>
              <a:schemeClr val="tx1">
                <a:lumMod val="85000"/>
              </a:schemeClr>
            </a:solidFill>
            <a:tailEnd type="triangle"/>
          </a:ln>
        </p:spPr>
        <p:style>
          <a:lnRef idx="3">
            <a:schemeClr val="accent3"/>
          </a:lnRef>
          <a:fillRef idx="0">
            <a:schemeClr val="accent3"/>
          </a:fillRef>
          <a:effectRef idx="2">
            <a:schemeClr val="accent3"/>
          </a:effectRef>
          <a:fontRef idx="minor">
            <a:schemeClr val="tx1"/>
          </a:fontRef>
        </p:style>
      </p:cxnSp>
      <p:cxnSp>
        <p:nvCxnSpPr>
          <p:cNvPr id="11" name="Straight Arrow Connector 10">
            <a:extLst>
              <a:ext uri="{FF2B5EF4-FFF2-40B4-BE49-F238E27FC236}">
                <a16:creationId xmlns:a16="http://schemas.microsoft.com/office/drawing/2014/main" id="{0A299F64-CF65-68DC-A4D1-2AAA08047066}"/>
              </a:ext>
            </a:extLst>
          </p:cNvPr>
          <p:cNvCxnSpPr>
            <a:cxnSpLocks/>
          </p:cNvCxnSpPr>
          <p:nvPr/>
        </p:nvCxnSpPr>
        <p:spPr>
          <a:xfrm flipV="1">
            <a:off x="3078114" y="2786837"/>
            <a:ext cx="1745425" cy="2076744"/>
          </a:xfrm>
          <a:prstGeom prst="straightConnector1">
            <a:avLst/>
          </a:prstGeom>
          <a:ln>
            <a:solidFill>
              <a:schemeClr val="tx1">
                <a:lumMod val="95000"/>
              </a:schemeClr>
            </a:solidFill>
            <a:tailEnd type="triangle"/>
          </a:ln>
        </p:spPr>
        <p:style>
          <a:lnRef idx="3">
            <a:schemeClr val="accent3"/>
          </a:lnRef>
          <a:fillRef idx="0">
            <a:schemeClr val="accent3"/>
          </a:fillRef>
          <a:effectRef idx="2">
            <a:schemeClr val="accent3"/>
          </a:effectRef>
          <a:fontRef idx="minor">
            <a:schemeClr val="tx1"/>
          </a:fontRef>
        </p:style>
      </p:cxnSp>
      <p:cxnSp>
        <p:nvCxnSpPr>
          <p:cNvPr id="13" name="Straight Arrow Connector 12">
            <a:extLst>
              <a:ext uri="{FF2B5EF4-FFF2-40B4-BE49-F238E27FC236}">
                <a16:creationId xmlns:a16="http://schemas.microsoft.com/office/drawing/2014/main" id="{E0D92DEC-2ED0-3291-0496-1C1A32EA7EA3}"/>
              </a:ext>
            </a:extLst>
          </p:cNvPr>
          <p:cNvCxnSpPr>
            <a:cxnSpLocks/>
          </p:cNvCxnSpPr>
          <p:nvPr/>
        </p:nvCxnSpPr>
        <p:spPr>
          <a:xfrm>
            <a:off x="6029443" y="2788896"/>
            <a:ext cx="1287625" cy="1936103"/>
          </a:xfrm>
          <a:prstGeom prst="straightConnector1">
            <a:avLst/>
          </a:prstGeom>
          <a:ln>
            <a:solidFill>
              <a:schemeClr val="tx1">
                <a:lumMod val="95000"/>
              </a:schemeClr>
            </a:solidFill>
            <a:tailEnd type="triangle"/>
          </a:ln>
        </p:spPr>
        <p:style>
          <a:lnRef idx="3">
            <a:schemeClr val="accent3"/>
          </a:lnRef>
          <a:fillRef idx="0">
            <a:schemeClr val="accent3"/>
          </a:fillRef>
          <a:effectRef idx="2">
            <a:schemeClr val="accent3"/>
          </a:effectRef>
          <a:fontRef idx="minor">
            <a:schemeClr val="tx1"/>
          </a:fontRef>
        </p:style>
      </p:cxnSp>
      <p:cxnSp>
        <p:nvCxnSpPr>
          <p:cNvPr id="17" name="Straight Arrow Connector 16">
            <a:extLst>
              <a:ext uri="{FF2B5EF4-FFF2-40B4-BE49-F238E27FC236}">
                <a16:creationId xmlns:a16="http://schemas.microsoft.com/office/drawing/2014/main" id="{52B011EE-8719-815B-8919-405A7EED2829}"/>
              </a:ext>
            </a:extLst>
          </p:cNvPr>
          <p:cNvCxnSpPr>
            <a:cxnSpLocks/>
          </p:cNvCxnSpPr>
          <p:nvPr/>
        </p:nvCxnSpPr>
        <p:spPr>
          <a:xfrm flipV="1">
            <a:off x="8822546" y="2825863"/>
            <a:ext cx="1313896" cy="1998691"/>
          </a:xfrm>
          <a:prstGeom prst="straightConnector1">
            <a:avLst/>
          </a:prstGeom>
          <a:ln>
            <a:solidFill>
              <a:schemeClr val="tx1">
                <a:lumMod val="95000"/>
              </a:schemeClr>
            </a:solidFill>
            <a:tailEnd type="triangle"/>
          </a:ln>
        </p:spPr>
        <p:style>
          <a:lnRef idx="3">
            <a:schemeClr val="accent3"/>
          </a:lnRef>
          <a:fillRef idx="0">
            <a:schemeClr val="accent3"/>
          </a:fillRef>
          <a:effectRef idx="2">
            <a:schemeClr val="accent3"/>
          </a:effectRef>
          <a:fontRef idx="minor">
            <a:schemeClr val="tx1"/>
          </a:fontRef>
        </p:style>
      </p:cxnSp>
      <p:sp>
        <p:nvSpPr>
          <p:cNvPr id="22" name="Thought Bubble: Cloud 21">
            <a:extLst>
              <a:ext uri="{FF2B5EF4-FFF2-40B4-BE49-F238E27FC236}">
                <a16:creationId xmlns:a16="http://schemas.microsoft.com/office/drawing/2014/main" id="{40B08625-98D5-9674-6C09-73E94223BABE}"/>
              </a:ext>
            </a:extLst>
          </p:cNvPr>
          <p:cNvSpPr/>
          <p:nvPr/>
        </p:nvSpPr>
        <p:spPr>
          <a:xfrm>
            <a:off x="5830709" y="941090"/>
            <a:ext cx="1461796" cy="898069"/>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Non readable format</a:t>
            </a:r>
          </a:p>
        </p:txBody>
      </p:sp>
      <p:sp>
        <p:nvSpPr>
          <p:cNvPr id="25" name="Thought Bubble: Cloud 24">
            <a:extLst>
              <a:ext uri="{FF2B5EF4-FFF2-40B4-BE49-F238E27FC236}">
                <a16:creationId xmlns:a16="http://schemas.microsoft.com/office/drawing/2014/main" id="{D367355D-413D-337A-7E36-81475CFE2619}"/>
              </a:ext>
            </a:extLst>
          </p:cNvPr>
          <p:cNvSpPr/>
          <p:nvPr/>
        </p:nvSpPr>
        <p:spPr>
          <a:xfrm>
            <a:off x="1768090" y="992545"/>
            <a:ext cx="1461796" cy="898069"/>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 Readable format</a:t>
            </a:r>
          </a:p>
        </p:txBody>
      </p:sp>
      <p:sp>
        <p:nvSpPr>
          <p:cNvPr id="26" name="Thought Bubble: Cloud 25">
            <a:extLst>
              <a:ext uri="{FF2B5EF4-FFF2-40B4-BE49-F238E27FC236}">
                <a16:creationId xmlns:a16="http://schemas.microsoft.com/office/drawing/2014/main" id="{2848C4B6-9D76-0A82-56EC-84F4144E0BFE}"/>
              </a:ext>
            </a:extLst>
          </p:cNvPr>
          <p:cNvSpPr/>
          <p:nvPr/>
        </p:nvSpPr>
        <p:spPr>
          <a:xfrm>
            <a:off x="10222949" y="690804"/>
            <a:ext cx="1461796" cy="898069"/>
          </a:xfrm>
          <a:prstGeom prst="cloudCallo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 Readable format</a:t>
            </a:r>
          </a:p>
        </p:txBody>
      </p:sp>
      <p:sp>
        <p:nvSpPr>
          <p:cNvPr id="3" name="TextBox 2">
            <a:extLst>
              <a:ext uri="{FF2B5EF4-FFF2-40B4-BE49-F238E27FC236}">
                <a16:creationId xmlns:a16="http://schemas.microsoft.com/office/drawing/2014/main" id="{48D0409C-C730-6203-A1F4-BD02BF1A90E4}"/>
              </a:ext>
            </a:extLst>
          </p:cNvPr>
          <p:cNvSpPr txBox="1"/>
          <p:nvPr/>
        </p:nvSpPr>
        <p:spPr>
          <a:xfrm>
            <a:off x="3445505" y="5993130"/>
            <a:ext cx="4770408" cy="584775"/>
          </a:xfrm>
          <a:prstGeom prst="rect">
            <a:avLst/>
          </a:prstGeom>
          <a:noFill/>
        </p:spPr>
        <p:txBody>
          <a:bodyPr wrap="none" rtlCol="0">
            <a:spAutoFit/>
          </a:bodyPr>
          <a:lstStyle/>
          <a:p>
            <a:r>
              <a:rPr lang="en-IN" sz="3200" dirty="0">
                <a:solidFill>
                  <a:srgbClr val="FFFF00"/>
                </a:solidFill>
              </a:rPr>
              <a:t>Flow chart of Cryptography</a:t>
            </a:r>
          </a:p>
        </p:txBody>
      </p:sp>
      <p:sp>
        <p:nvSpPr>
          <p:cNvPr id="2" name="Oval 1">
            <a:extLst>
              <a:ext uri="{FF2B5EF4-FFF2-40B4-BE49-F238E27FC236}">
                <a16:creationId xmlns:a16="http://schemas.microsoft.com/office/drawing/2014/main" id="{A599E0CB-F71B-37B8-7EC0-6F73758F95B8}"/>
              </a:ext>
            </a:extLst>
          </p:cNvPr>
          <p:cNvSpPr/>
          <p:nvPr/>
        </p:nvSpPr>
        <p:spPr>
          <a:xfrm>
            <a:off x="654010" y="1787492"/>
            <a:ext cx="1623526" cy="1105677"/>
          </a:xfrm>
          <a:prstGeom prst="ellipse">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PLAIN TEXT</a:t>
            </a:r>
          </a:p>
        </p:txBody>
      </p:sp>
      <p:sp>
        <p:nvSpPr>
          <p:cNvPr id="7" name="Oval 6">
            <a:extLst>
              <a:ext uri="{FF2B5EF4-FFF2-40B4-BE49-F238E27FC236}">
                <a16:creationId xmlns:a16="http://schemas.microsoft.com/office/drawing/2014/main" id="{964E1805-E06F-76C9-453D-12234F709F11}"/>
              </a:ext>
            </a:extLst>
          </p:cNvPr>
          <p:cNvSpPr/>
          <p:nvPr/>
        </p:nvSpPr>
        <p:spPr>
          <a:xfrm>
            <a:off x="2006080" y="4310743"/>
            <a:ext cx="2002971" cy="1105677"/>
          </a:xfrm>
          <a:prstGeom prst="ellipse">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ENCRYPTION</a:t>
            </a:r>
          </a:p>
        </p:txBody>
      </p:sp>
      <p:sp>
        <p:nvSpPr>
          <p:cNvPr id="6" name="Oval 5">
            <a:extLst>
              <a:ext uri="{FF2B5EF4-FFF2-40B4-BE49-F238E27FC236}">
                <a16:creationId xmlns:a16="http://schemas.microsoft.com/office/drawing/2014/main" id="{FA98A333-AA66-3886-E3E0-216A8344FAAD}"/>
              </a:ext>
            </a:extLst>
          </p:cNvPr>
          <p:cNvSpPr/>
          <p:nvPr/>
        </p:nvSpPr>
        <p:spPr>
          <a:xfrm>
            <a:off x="7355632" y="4310744"/>
            <a:ext cx="2002971" cy="1105677"/>
          </a:xfrm>
          <a:prstGeom prst="ellipse">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DECRYPTION</a:t>
            </a:r>
          </a:p>
        </p:txBody>
      </p:sp>
    </p:spTree>
    <p:extLst>
      <p:ext uri="{BB962C8B-B14F-4D97-AF65-F5344CB8AC3E}">
        <p14:creationId xmlns:p14="http://schemas.microsoft.com/office/powerpoint/2010/main" val="25929025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bg1">
              <a:lumMod val="95000"/>
              <a:lumOff val="5000"/>
            </a:schemeClr>
          </a:fgClr>
          <a:bgClr>
            <a:schemeClr val="bg1"/>
          </a:bgClr>
        </a:patt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2276ED-ABFA-1CC5-E9C2-A1CD88933139}"/>
              </a:ext>
            </a:extLst>
          </p:cNvPr>
          <p:cNvSpPr txBox="1"/>
          <p:nvPr/>
        </p:nvSpPr>
        <p:spPr>
          <a:xfrm>
            <a:off x="1187116" y="1122947"/>
            <a:ext cx="4345485" cy="584775"/>
          </a:xfrm>
          <a:prstGeom prst="rect">
            <a:avLst/>
          </a:prstGeom>
          <a:noFill/>
        </p:spPr>
        <p:txBody>
          <a:bodyPr wrap="none" rtlCol="0">
            <a:spAutoFit/>
          </a:bodyPr>
          <a:lstStyle/>
          <a:p>
            <a:r>
              <a:rPr lang="en-IN" sz="3200" b="1" dirty="0">
                <a:solidFill>
                  <a:srgbClr val="FFFF00"/>
                </a:solidFill>
              </a:rPr>
              <a:t>What is Steganography?</a:t>
            </a:r>
          </a:p>
        </p:txBody>
      </p:sp>
      <p:sp>
        <p:nvSpPr>
          <p:cNvPr id="6" name="TextBox 5">
            <a:extLst>
              <a:ext uri="{FF2B5EF4-FFF2-40B4-BE49-F238E27FC236}">
                <a16:creationId xmlns:a16="http://schemas.microsoft.com/office/drawing/2014/main" id="{4740EF14-9BE7-0834-60B4-2F05B4016853}"/>
              </a:ext>
            </a:extLst>
          </p:cNvPr>
          <p:cNvSpPr txBox="1"/>
          <p:nvPr/>
        </p:nvSpPr>
        <p:spPr>
          <a:xfrm>
            <a:off x="1187116" y="1859340"/>
            <a:ext cx="10539663" cy="1569660"/>
          </a:xfrm>
          <a:prstGeom prst="rect">
            <a:avLst/>
          </a:prstGeom>
          <a:noFill/>
        </p:spPr>
        <p:txBody>
          <a:bodyPr wrap="square">
            <a:spAutoFit/>
          </a:bodyPr>
          <a:lstStyle/>
          <a:p>
            <a:r>
              <a:rPr lang="en-IN" sz="2400" b="0" dirty="0">
                <a:effectLst/>
                <a:latin typeface="Consolas" panose="020B0609020204030204" pitchFamily="49" charset="0"/>
              </a:rPr>
              <a:t>Steganography is the art and science of writing hidden messages in such a way that no one, apart from the sender and intended reci</a:t>
            </a:r>
            <a:r>
              <a:rPr lang="en-IN" sz="2400" dirty="0">
                <a:latin typeface="Consolas" panose="020B0609020204030204" pitchFamily="49" charset="0"/>
              </a:rPr>
              <a:t>pient, suspects the existence of the message, a form of security through obscurity.</a:t>
            </a:r>
            <a:endParaRPr lang="en-IN" sz="2400" b="0" dirty="0">
              <a:effectLst/>
              <a:latin typeface="Consolas" panose="020B0609020204030204" pitchFamily="49" charset="0"/>
            </a:endParaRPr>
          </a:p>
        </p:txBody>
      </p:sp>
      <p:sp>
        <p:nvSpPr>
          <p:cNvPr id="8" name="TextBox 7">
            <a:extLst>
              <a:ext uri="{FF2B5EF4-FFF2-40B4-BE49-F238E27FC236}">
                <a16:creationId xmlns:a16="http://schemas.microsoft.com/office/drawing/2014/main" id="{BAC9ACD2-83B7-401D-C8FD-B33036AD8D63}"/>
              </a:ext>
            </a:extLst>
          </p:cNvPr>
          <p:cNvSpPr txBox="1"/>
          <p:nvPr/>
        </p:nvSpPr>
        <p:spPr>
          <a:xfrm>
            <a:off x="1187115" y="3580618"/>
            <a:ext cx="10539663" cy="2308324"/>
          </a:xfrm>
          <a:prstGeom prst="rect">
            <a:avLst/>
          </a:prstGeom>
          <a:noFill/>
        </p:spPr>
        <p:txBody>
          <a:bodyPr wrap="square">
            <a:spAutoFit/>
          </a:bodyPr>
          <a:lstStyle/>
          <a:p>
            <a:r>
              <a:rPr lang="en-IN" sz="2400" b="0" dirty="0">
                <a:effectLst/>
                <a:latin typeface="Consolas" panose="020B0609020204030204" pitchFamily="49" charset="0"/>
              </a:rPr>
              <a:t>The word steganogra</a:t>
            </a:r>
            <a:r>
              <a:rPr lang="en-IN" sz="2400" dirty="0">
                <a:latin typeface="Consolas" panose="020B0609020204030204" pitchFamily="49" charset="0"/>
              </a:rPr>
              <a:t>phy is of </a:t>
            </a:r>
            <a:r>
              <a:rPr lang="en-IN" sz="2400" i="1" dirty="0">
                <a:latin typeface="Consolas" panose="020B0609020204030204" pitchFamily="49" charset="0"/>
              </a:rPr>
              <a:t>Greek origin </a:t>
            </a:r>
            <a:r>
              <a:rPr lang="en-IN" sz="2400" dirty="0">
                <a:latin typeface="Consolas" panose="020B0609020204030204" pitchFamily="49" charset="0"/>
              </a:rPr>
              <a:t>and means “</a:t>
            </a:r>
            <a:r>
              <a:rPr lang="en-IN" sz="2400" i="1" dirty="0">
                <a:latin typeface="Consolas" panose="020B0609020204030204" pitchFamily="49" charset="0"/>
              </a:rPr>
              <a:t>concealed writing</a:t>
            </a:r>
            <a:r>
              <a:rPr lang="en-IN" sz="2400" dirty="0">
                <a:latin typeface="Consolas" panose="020B0609020204030204" pitchFamily="49" charset="0"/>
              </a:rPr>
              <a:t>” from the Greek words </a:t>
            </a:r>
            <a:r>
              <a:rPr lang="en-IN" sz="2400" i="1" dirty="0" err="1">
                <a:latin typeface="Consolas" panose="020B0609020204030204" pitchFamily="49" charset="0"/>
              </a:rPr>
              <a:t>steganos</a:t>
            </a:r>
            <a:r>
              <a:rPr lang="en-IN" sz="2400" i="1" dirty="0">
                <a:latin typeface="Consolas" panose="020B0609020204030204" pitchFamily="49" charset="0"/>
              </a:rPr>
              <a:t> </a:t>
            </a:r>
            <a:r>
              <a:rPr lang="en-IN" sz="2400" dirty="0">
                <a:latin typeface="Consolas" panose="020B0609020204030204" pitchFamily="49" charset="0"/>
              </a:rPr>
              <a:t>meaning “</a:t>
            </a:r>
            <a:r>
              <a:rPr lang="en-IN" sz="2400" i="1" dirty="0">
                <a:latin typeface="Consolas" panose="020B0609020204030204" pitchFamily="49" charset="0"/>
              </a:rPr>
              <a:t>covered or protected</a:t>
            </a:r>
            <a:r>
              <a:rPr lang="en-IN" sz="2400" dirty="0">
                <a:latin typeface="Consolas" panose="020B0609020204030204" pitchFamily="49" charset="0"/>
              </a:rPr>
              <a:t>”, and </a:t>
            </a:r>
            <a:r>
              <a:rPr lang="en-IN" sz="2400" i="1" dirty="0" err="1">
                <a:latin typeface="Consolas" panose="020B0609020204030204" pitchFamily="49" charset="0"/>
              </a:rPr>
              <a:t>graphein</a:t>
            </a:r>
            <a:r>
              <a:rPr lang="en-IN" sz="2400" dirty="0">
                <a:latin typeface="Consolas" panose="020B0609020204030204" pitchFamily="49" charset="0"/>
              </a:rPr>
              <a:t> meaning “</a:t>
            </a:r>
            <a:r>
              <a:rPr lang="en-IN" sz="2400" i="1" dirty="0">
                <a:latin typeface="Consolas" panose="020B0609020204030204" pitchFamily="49" charset="0"/>
              </a:rPr>
              <a:t>writing</a:t>
            </a:r>
            <a:r>
              <a:rPr lang="en-IN" sz="2400" dirty="0">
                <a:latin typeface="Consolas" panose="020B0609020204030204" pitchFamily="49" charset="0"/>
              </a:rPr>
              <a:t>”.</a:t>
            </a:r>
          </a:p>
          <a:p>
            <a:r>
              <a:rPr lang="en-IN" sz="2400" b="0" dirty="0">
                <a:effectLst/>
                <a:latin typeface="Consolas" panose="020B0609020204030204" pitchFamily="49" charset="0"/>
              </a:rPr>
              <a:t> </a:t>
            </a:r>
          </a:p>
          <a:p>
            <a:r>
              <a:rPr lang="en-IN" sz="2400" dirty="0">
                <a:latin typeface="Consolas" panose="020B0609020204030204" pitchFamily="49" charset="0"/>
              </a:rPr>
              <a:t>“Steganography means hiding one piece of data Within another”.</a:t>
            </a:r>
            <a:endParaRPr lang="en-IN" sz="2400" b="0" dirty="0">
              <a:effectLst/>
              <a:latin typeface="Consolas" panose="020B0609020204030204" pitchFamily="49" charset="0"/>
            </a:endParaRPr>
          </a:p>
        </p:txBody>
      </p:sp>
      <p:sp>
        <p:nvSpPr>
          <p:cNvPr id="10" name="TextBox 9">
            <a:extLst>
              <a:ext uri="{FF2B5EF4-FFF2-40B4-BE49-F238E27FC236}">
                <a16:creationId xmlns:a16="http://schemas.microsoft.com/office/drawing/2014/main" id="{B72CF442-99E9-F38E-D132-5010310E749A}"/>
              </a:ext>
            </a:extLst>
          </p:cNvPr>
          <p:cNvSpPr txBox="1"/>
          <p:nvPr/>
        </p:nvSpPr>
        <p:spPr>
          <a:xfrm>
            <a:off x="4442150" y="170948"/>
            <a:ext cx="4561891" cy="646331"/>
          </a:xfrm>
          <a:prstGeom prst="rect">
            <a:avLst/>
          </a:prstGeom>
          <a:noFill/>
        </p:spPr>
        <p:txBody>
          <a:bodyPr wrap="square">
            <a:spAutoFit/>
          </a:bodyPr>
          <a:lstStyle/>
          <a:p>
            <a:r>
              <a:rPr lang="en-IN" sz="3600" b="1" i="1" u="sng" dirty="0">
                <a:effectLst/>
                <a:latin typeface="Consolas" panose="020B0609020204030204" pitchFamily="49" charset="0"/>
              </a:rPr>
              <a:t>STEGANOGRAPHY</a:t>
            </a:r>
          </a:p>
        </p:txBody>
      </p:sp>
    </p:spTree>
    <p:extLst>
      <p:ext uri="{BB962C8B-B14F-4D97-AF65-F5344CB8AC3E}">
        <p14:creationId xmlns:p14="http://schemas.microsoft.com/office/powerpoint/2010/main" val="3368241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95000"/>
            <a:lumOff val="5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86EC0C-DBA3-2F7F-9CEB-00E0A71E63BB}"/>
              </a:ext>
            </a:extLst>
          </p:cNvPr>
          <p:cNvPicPr>
            <a:picLocks noChangeAspect="1"/>
          </p:cNvPicPr>
          <p:nvPr/>
        </p:nvPicPr>
        <p:blipFill>
          <a:blip r:embed="rId2">
            <a:alphaModFix amt="62000"/>
            <a:extLst>
              <a:ext uri="{28A0092B-C50C-407E-A947-70E740481C1C}">
                <a14:useLocalDpi xmlns:a14="http://schemas.microsoft.com/office/drawing/2010/main" val="0"/>
              </a:ext>
            </a:extLst>
          </a:blip>
          <a:stretch>
            <a:fillRect/>
          </a:stretch>
        </p:blipFill>
        <p:spPr>
          <a:xfrm>
            <a:off x="3028950" y="1476375"/>
            <a:ext cx="7000875" cy="3914775"/>
          </a:xfrm>
          <a:prstGeom prst="rect">
            <a:avLst/>
          </a:prstGeom>
        </p:spPr>
      </p:pic>
      <p:sp>
        <p:nvSpPr>
          <p:cNvPr id="5" name="TextBox 4">
            <a:extLst>
              <a:ext uri="{FF2B5EF4-FFF2-40B4-BE49-F238E27FC236}">
                <a16:creationId xmlns:a16="http://schemas.microsoft.com/office/drawing/2014/main" id="{FAE11B29-3502-69FB-20AD-1687BAE6F2B3}"/>
              </a:ext>
            </a:extLst>
          </p:cNvPr>
          <p:cNvSpPr txBox="1"/>
          <p:nvPr/>
        </p:nvSpPr>
        <p:spPr>
          <a:xfrm>
            <a:off x="4219575" y="462399"/>
            <a:ext cx="6096000" cy="461665"/>
          </a:xfrm>
          <a:prstGeom prst="rect">
            <a:avLst/>
          </a:prstGeom>
          <a:noFill/>
        </p:spPr>
        <p:txBody>
          <a:bodyPr wrap="square">
            <a:spAutoFit/>
          </a:bodyPr>
          <a:lstStyle/>
          <a:p>
            <a:r>
              <a:rPr lang="en-IN" sz="2400" b="1" dirty="0">
                <a:solidFill>
                  <a:srgbClr val="FFFF00"/>
                </a:solidFill>
                <a:latin typeface="Consolas" panose="020B0609020204030204" pitchFamily="49" charset="0"/>
              </a:rPr>
              <a:t>Types of Steganography</a:t>
            </a:r>
            <a:endParaRPr lang="en-IN" sz="2400" dirty="0">
              <a:solidFill>
                <a:srgbClr val="FFFF00"/>
              </a:solidFill>
            </a:endParaRPr>
          </a:p>
        </p:txBody>
      </p:sp>
      <p:sp>
        <p:nvSpPr>
          <p:cNvPr id="7" name="TextBox 6">
            <a:extLst>
              <a:ext uri="{FF2B5EF4-FFF2-40B4-BE49-F238E27FC236}">
                <a16:creationId xmlns:a16="http://schemas.microsoft.com/office/drawing/2014/main" id="{CD82E92B-7144-FBB3-4AFA-3BD36BB2FE27}"/>
              </a:ext>
            </a:extLst>
          </p:cNvPr>
          <p:cNvSpPr txBox="1"/>
          <p:nvPr/>
        </p:nvSpPr>
        <p:spPr>
          <a:xfrm>
            <a:off x="676275" y="1466850"/>
            <a:ext cx="10200272" cy="830997"/>
          </a:xfrm>
          <a:prstGeom prst="rect">
            <a:avLst/>
          </a:prstGeom>
          <a:noFill/>
        </p:spPr>
        <p:txBody>
          <a:bodyPr wrap="square">
            <a:spAutoFit/>
          </a:bodyPr>
          <a:lstStyle/>
          <a:p>
            <a:r>
              <a:rPr lang="en-IN" sz="2400" b="1" dirty="0">
                <a:solidFill>
                  <a:srgbClr val="FFFF00"/>
                </a:solidFill>
              </a:rPr>
              <a:t>Text steganography </a:t>
            </a:r>
            <a:r>
              <a:rPr lang="en-IN" sz="2400" b="1" dirty="0">
                <a:solidFill>
                  <a:schemeClr val="tx1">
                    <a:lumMod val="95000"/>
                  </a:schemeClr>
                </a:solidFill>
              </a:rPr>
              <a:t>: Hiding the data in the text </a:t>
            </a:r>
            <a:r>
              <a:rPr lang="en-IN" sz="2400" b="1" dirty="0" err="1">
                <a:solidFill>
                  <a:schemeClr val="tx1">
                    <a:lumMod val="95000"/>
                  </a:schemeClr>
                </a:solidFill>
              </a:rPr>
              <a:t>i.e</a:t>
            </a:r>
            <a:r>
              <a:rPr lang="en-IN" sz="2400" b="1" dirty="0">
                <a:solidFill>
                  <a:schemeClr val="tx1">
                    <a:lumMod val="95000"/>
                  </a:schemeClr>
                </a:solidFill>
              </a:rPr>
              <a:t> , By manipulating the lines and words, in HTML file</a:t>
            </a:r>
          </a:p>
        </p:txBody>
      </p:sp>
      <p:sp>
        <p:nvSpPr>
          <p:cNvPr id="9" name="TextBox 8">
            <a:extLst>
              <a:ext uri="{FF2B5EF4-FFF2-40B4-BE49-F238E27FC236}">
                <a16:creationId xmlns:a16="http://schemas.microsoft.com/office/drawing/2014/main" id="{B2ADEB9D-42AF-0EFF-B068-D552EE08A421}"/>
              </a:ext>
            </a:extLst>
          </p:cNvPr>
          <p:cNvSpPr txBox="1"/>
          <p:nvPr/>
        </p:nvSpPr>
        <p:spPr>
          <a:xfrm>
            <a:off x="692314" y="2285523"/>
            <a:ext cx="10553199" cy="830997"/>
          </a:xfrm>
          <a:prstGeom prst="rect">
            <a:avLst/>
          </a:prstGeom>
          <a:noFill/>
        </p:spPr>
        <p:txBody>
          <a:bodyPr wrap="square">
            <a:spAutoFit/>
          </a:bodyPr>
          <a:lstStyle/>
          <a:p>
            <a:r>
              <a:rPr lang="en-IN" sz="2400" b="1" dirty="0">
                <a:solidFill>
                  <a:srgbClr val="FFFF00"/>
                </a:solidFill>
              </a:rPr>
              <a:t>Image Steganography</a:t>
            </a:r>
            <a:r>
              <a:rPr lang="en-IN" sz="2400" b="1" dirty="0">
                <a:solidFill>
                  <a:srgbClr val="CCCCCC"/>
                </a:solidFill>
              </a:rPr>
              <a:t>: Secret Data is hidden in the images by the methods LSB insertion, Masking, Filtering</a:t>
            </a:r>
            <a:r>
              <a:rPr lang="en-IN" sz="2400" dirty="0">
                <a:solidFill>
                  <a:srgbClr val="CCCCCC"/>
                </a:solidFill>
              </a:rPr>
              <a:t>.</a:t>
            </a:r>
            <a:endParaRPr lang="en-IN" sz="2400" dirty="0"/>
          </a:p>
        </p:txBody>
      </p:sp>
      <p:sp>
        <p:nvSpPr>
          <p:cNvPr id="11" name="TextBox 10">
            <a:extLst>
              <a:ext uri="{FF2B5EF4-FFF2-40B4-BE49-F238E27FC236}">
                <a16:creationId xmlns:a16="http://schemas.microsoft.com/office/drawing/2014/main" id="{978124C0-EFD7-D9CC-CADC-82EAEA8E5A58}"/>
              </a:ext>
            </a:extLst>
          </p:cNvPr>
          <p:cNvSpPr txBox="1"/>
          <p:nvPr/>
        </p:nvSpPr>
        <p:spPr>
          <a:xfrm>
            <a:off x="676275" y="3126045"/>
            <a:ext cx="9623259" cy="830997"/>
          </a:xfrm>
          <a:prstGeom prst="rect">
            <a:avLst/>
          </a:prstGeom>
          <a:noFill/>
        </p:spPr>
        <p:txBody>
          <a:bodyPr wrap="square">
            <a:spAutoFit/>
          </a:bodyPr>
          <a:lstStyle/>
          <a:p>
            <a:r>
              <a:rPr lang="en-IN" sz="2400" b="1" dirty="0">
                <a:solidFill>
                  <a:srgbClr val="FFFF00"/>
                </a:solidFill>
              </a:rPr>
              <a:t>Audio Steganography</a:t>
            </a:r>
            <a:r>
              <a:rPr lang="en-IN" sz="2400" b="1" dirty="0">
                <a:solidFill>
                  <a:srgbClr val="CCCCCC"/>
                </a:solidFill>
              </a:rPr>
              <a:t>: Conceals information within audio files, such as playing secret messages backward on a track. </a:t>
            </a:r>
            <a:endParaRPr lang="en-IN" sz="2400" dirty="0"/>
          </a:p>
        </p:txBody>
      </p:sp>
      <p:sp>
        <p:nvSpPr>
          <p:cNvPr id="13" name="TextBox 12">
            <a:extLst>
              <a:ext uri="{FF2B5EF4-FFF2-40B4-BE49-F238E27FC236}">
                <a16:creationId xmlns:a16="http://schemas.microsoft.com/office/drawing/2014/main" id="{BFC5F5CF-9C7B-CE4D-9448-088F3150DB9C}"/>
              </a:ext>
            </a:extLst>
          </p:cNvPr>
          <p:cNvSpPr txBox="1"/>
          <p:nvPr/>
        </p:nvSpPr>
        <p:spPr>
          <a:xfrm>
            <a:off x="676275" y="4079133"/>
            <a:ext cx="9353550" cy="830997"/>
          </a:xfrm>
          <a:prstGeom prst="rect">
            <a:avLst/>
          </a:prstGeom>
          <a:noFill/>
        </p:spPr>
        <p:txBody>
          <a:bodyPr wrap="square">
            <a:spAutoFit/>
          </a:bodyPr>
          <a:lstStyle/>
          <a:p>
            <a:r>
              <a:rPr lang="en-IN" sz="2400" b="1" dirty="0">
                <a:solidFill>
                  <a:srgbClr val="FFFF00"/>
                </a:solidFill>
              </a:rPr>
              <a:t>Video Steganography</a:t>
            </a:r>
            <a:r>
              <a:rPr lang="en-IN" sz="2400" b="1" dirty="0">
                <a:solidFill>
                  <a:srgbClr val="CCCCCC"/>
                </a:solidFill>
              </a:rPr>
              <a:t>: Encodes entire videos by hiding a separate image in each video frame</a:t>
            </a:r>
            <a:endParaRPr lang="en-IN" sz="2400" dirty="0"/>
          </a:p>
        </p:txBody>
      </p:sp>
      <p:sp>
        <p:nvSpPr>
          <p:cNvPr id="15" name="TextBox 14">
            <a:extLst>
              <a:ext uri="{FF2B5EF4-FFF2-40B4-BE49-F238E27FC236}">
                <a16:creationId xmlns:a16="http://schemas.microsoft.com/office/drawing/2014/main" id="{A9EEA83F-1F34-C659-CBD0-9CE21FB6B42F}"/>
              </a:ext>
            </a:extLst>
          </p:cNvPr>
          <p:cNvSpPr txBox="1"/>
          <p:nvPr/>
        </p:nvSpPr>
        <p:spPr>
          <a:xfrm>
            <a:off x="692314" y="4981091"/>
            <a:ext cx="9524705" cy="830997"/>
          </a:xfrm>
          <a:prstGeom prst="rect">
            <a:avLst/>
          </a:prstGeom>
          <a:noFill/>
        </p:spPr>
        <p:txBody>
          <a:bodyPr wrap="square">
            <a:spAutoFit/>
          </a:bodyPr>
          <a:lstStyle/>
          <a:p>
            <a:r>
              <a:rPr lang="en-IN" sz="2400" b="1" dirty="0">
                <a:solidFill>
                  <a:srgbClr val="FFFF00"/>
                </a:solidFill>
              </a:rPr>
              <a:t>Network Steganography</a:t>
            </a:r>
            <a:r>
              <a:rPr lang="en-IN" sz="2400" b="1" dirty="0">
                <a:solidFill>
                  <a:srgbClr val="CCCCCC"/>
                </a:solidFill>
              </a:rPr>
              <a:t>: Hides information inside network traffic, such as within the TCP/IP headers or payloads of network packets.</a:t>
            </a:r>
            <a:endParaRPr lang="en-IN" sz="2400" dirty="0"/>
          </a:p>
        </p:txBody>
      </p:sp>
    </p:spTree>
    <p:extLst>
      <p:ext uri="{BB962C8B-B14F-4D97-AF65-F5344CB8AC3E}">
        <p14:creationId xmlns:p14="http://schemas.microsoft.com/office/powerpoint/2010/main" val="29232554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6730</TotalTime>
  <Words>846</Words>
  <Application>Microsoft Office PowerPoint</Application>
  <PresentationFormat>Widescreen</PresentationFormat>
  <Paragraphs>97</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Algerian</vt:lpstr>
      <vt:lpstr>Arial</vt:lpstr>
      <vt:lpstr>Calibri</vt:lpstr>
      <vt:lpstr>Consolas</vt:lpstr>
      <vt:lpstr>Courier New</vt:lpstr>
      <vt:lpstr>Times New Roman</vt:lpstr>
      <vt:lpstr>Tw Cen MT</vt:lpstr>
      <vt:lpstr>Wingdings</vt:lpstr>
      <vt:lpstr>Circuit</vt:lpstr>
      <vt:lpstr>PowerPoint Presentation</vt:lpstr>
      <vt:lpstr>PowerPoint Presentation</vt:lpstr>
      <vt:lpstr>     Abstract</vt:lpstr>
      <vt:lpstr>PowerPoint Presentation</vt:lpstr>
      <vt:lpstr>PowerPoint Presentation</vt:lpstr>
      <vt:lpstr> Cryptography is an art of Encryption and Decryption of  confidential information that can be implemented to prevent    any leakage and threat.</vt:lpstr>
      <vt:lpstr>PowerPoint Presentation</vt:lpstr>
      <vt:lpstr>PowerPoint Presentation</vt:lpstr>
      <vt:lpstr>PowerPoint Presentation</vt:lpstr>
      <vt:lpstr>Least significant bit algorithm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Sanyuthem kshathri</dc:creator>
  <cp:lastModifiedBy>venkata sai trinadh raju godesi</cp:lastModifiedBy>
  <cp:revision>9</cp:revision>
  <dcterms:created xsi:type="dcterms:W3CDTF">2024-10-26T05:24:51Z</dcterms:created>
  <dcterms:modified xsi:type="dcterms:W3CDTF">2024-11-30T10:14:19Z</dcterms:modified>
</cp:coreProperties>
</file>

<file path=docProps/thumbnail.jpeg>
</file>